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 id="2147483651"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Lst>
  <p:sldSz cy="6858000" cx="12192000"/>
  <p:notesSz cx="6858000" cy="9144000"/>
  <p:embeddedFontLst>
    <p:embeddedFont>
      <p:font typeface="Roboto"/>
      <p:regular r:id="rId25"/>
      <p:bold r:id="rId26"/>
      <p:italic r:id="rId27"/>
      <p:boldItalic r:id="rId28"/>
    </p:embeddedFont>
    <p:embeddedFont>
      <p:font typeface="Open Sans"/>
      <p:regular r:id="rId29"/>
      <p:bold r:id="rId30"/>
      <p:italic r:id="rId31"/>
      <p:boldItalic r:id="rId3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33" roundtripDataSignature="AMtx7mhMGDWc5+xufKlYsNY0JhsgLtdEy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4.xml"/><Relationship Id="rId26" Type="http://schemas.openxmlformats.org/officeDocument/2006/relationships/font" Target="fonts/Roboto-bold.fntdata"/><Relationship Id="rId25" Type="http://schemas.openxmlformats.org/officeDocument/2006/relationships/font" Target="fonts/Roboto-regular.fntdata"/><Relationship Id="rId28" Type="http://schemas.openxmlformats.org/officeDocument/2006/relationships/font" Target="fonts/Roboto-boldItalic.fntdata"/><Relationship Id="rId27" Type="http://schemas.openxmlformats.org/officeDocument/2006/relationships/font" Target="fonts/Roboto-italic.fntdata"/><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OpenSans-regular.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OpenSans-italic.fntdata"/><Relationship Id="rId30" Type="http://schemas.openxmlformats.org/officeDocument/2006/relationships/font" Target="fonts/OpenSans-bold.fntdata"/><Relationship Id="rId11" Type="http://schemas.openxmlformats.org/officeDocument/2006/relationships/slide" Target="slides/slide6.xml"/><Relationship Id="rId33" Type="http://customschemas.google.com/relationships/presentationmetadata" Target="metadata"/><Relationship Id="rId10" Type="http://schemas.openxmlformats.org/officeDocument/2006/relationships/slide" Target="slides/slide5.xml"/><Relationship Id="rId32" Type="http://schemas.openxmlformats.org/officeDocument/2006/relationships/font" Target="fonts/OpenSans-boldItalic.fntdata"/><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tinker-project.eu/wp-content/uploads/2025/02/TINKER_WP2_Framework-and-Toolkit_EN_FV.pdf" TargetMode="External"/><Relationship Id="rId3" Type="http://schemas.openxmlformats.org/officeDocument/2006/relationships/hyperlink" Target="https://tinker-project.eu/wp-content/uploads/2025/02/TINKER_WP2_Toolkit_Learning-Scenarios_EN_FV.pdf" TargetMode="Externa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ocs.google.com/document/d/1rBdSnM2hyGNqNbcWQfpYgiQdwmimV0J8/edit?usp=drive_link&amp;ouid=110976805246476538365&amp;rtpof=true&amp;sd=true" TargetMode="Externa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 name="Shape 57"/>
        <p:cNvGrpSpPr/>
        <p:nvPr/>
      </p:nvGrpSpPr>
      <p:grpSpPr>
        <a:xfrm>
          <a:off x="0" y="0"/>
          <a:ext cx="0" cy="0"/>
          <a:chOff x="0" y="0"/>
          <a:chExt cx="0" cy="0"/>
        </a:xfrm>
      </p:grpSpPr>
      <p:sp>
        <p:nvSpPr>
          <p:cNvPr id="58" name="Google Shape;58;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9" name="Google Shape;59;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g33f97d2baad_0_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2" name="Google Shape;122;g33f97d2baad_0_1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Una lezione in linea con i principi del progetto TINKER deve comprendere aspetti legati alla collaborazione e alla creatività. Deve essere inclusiva e adatta a ogni studenti, nonché comprendere delle esperienze autentiche, come esempi reali. </a:t>
            </a:r>
            <a:endParaRPr>
              <a:solidFill>
                <a:srgbClr val="2B454E"/>
              </a:solidFill>
            </a:endParaRPr>
          </a:p>
        </p:txBody>
      </p:sp>
      <p:sp>
        <p:nvSpPr>
          <p:cNvPr id="123" name="Google Shape;123;g33f97d2baad_0_19: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g33f97d2baad_0_2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9" name="Google Shape;129;g33f97d2baad_0_2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i="1" lang="en-US">
                <a:solidFill>
                  <a:srgbClr val="2B454E"/>
                </a:solidFill>
                <a:extLst>
                  <a:ext uri="http://customooxmlschemas.google.com/">
                    <go:slidesCustomData xmlns:go="http://customooxmlschemas.google.com/" textRoundtripDataId="2"/>
                  </a:ext>
                </a:extLst>
              </a:rPr>
              <a:t>Comincia una discussione con le e i partecipanti riguardo alle loro lezioni e a quanto siano in linea con i principi dell’apprendimento autentico e dell’inclusione… ecco alcuni spunti:</a:t>
            </a:r>
            <a:endParaRPr/>
          </a:p>
          <a:p>
            <a:pPr indent="0" lvl="0" marL="0" rtl="0" algn="l">
              <a:lnSpc>
                <a:spcPct val="90000"/>
              </a:lnSpc>
              <a:spcBef>
                <a:spcPts val="1000"/>
              </a:spcBef>
              <a:spcAft>
                <a:spcPts val="0"/>
              </a:spcAft>
              <a:buSzPts val="1400"/>
              <a:buNone/>
            </a:pPr>
            <a:r>
              <a:t/>
            </a:r>
            <a:endParaRPr sz="3100">
              <a:solidFill>
                <a:srgbClr val="2B454E"/>
              </a:solidFill>
            </a:endParaRPr>
          </a:p>
          <a:p>
            <a:pPr indent="0" lvl="0" marL="0" rtl="0" algn="l">
              <a:lnSpc>
                <a:spcPct val="90000"/>
              </a:lnSpc>
              <a:spcBef>
                <a:spcPts val="1000"/>
              </a:spcBef>
              <a:spcAft>
                <a:spcPts val="0"/>
              </a:spcAft>
              <a:buClr>
                <a:schemeClr val="dk1"/>
              </a:buClr>
              <a:buSzPts val="1100"/>
              <a:buFont typeface="Arial"/>
              <a:buNone/>
            </a:pPr>
            <a:r>
              <a:rPr lang="en-US" sz="1050">
                <a:solidFill>
                  <a:srgbClr val="444746"/>
                </a:solidFill>
                <a:latin typeface="Roboto"/>
                <a:ea typeface="Roboto"/>
                <a:cs typeface="Roboto"/>
                <a:sym typeface="Roboto"/>
              </a:rPr>
              <a:t>“Le e gli studenti sono riusciti a collegare i temi affrontati nel corso della lezione alle loro vite o a problemi reali?”</a:t>
            </a:r>
            <a:endParaRPr sz="1050">
              <a:solidFill>
                <a:srgbClr val="444746"/>
              </a:solidFill>
              <a:latin typeface="Roboto"/>
              <a:ea typeface="Roboto"/>
              <a:cs typeface="Roboto"/>
              <a:sym typeface="Roboto"/>
            </a:endParaRPr>
          </a:p>
          <a:p>
            <a:pPr indent="0" lvl="0" marL="0" rtl="0" algn="l">
              <a:lnSpc>
                <a:spcPct val="90000"/>
              </a:lnSpc>
              <a:spcBef>
                <a:spcPts val="1000"/>
              </a:spcBef>
              <a:spcAft>
                <a:spcPts val="0"/>
              </a:spcAft>
              <a:buClr>
                <a:schemeClr val="dk1"/>
              </a:buClr>
              <a:buSzPts val="1100"/>
              <a:buFont typeface="Arial"/>
              <a:buNone/>
            </a:pPr>
            <a:r>
              <a:t/>
            </a:r>
            <a:endParaRPr sz="1100">
              <a:latin typeface="Arial"/>
              <a:ea typeface="Arial"/>
              <a:cs typeface="Arial"/>
              <a:sym typeface="Arial"/>
            </a:endParaRPr>
          </a:p>
          <a:p>
            <a:pPr indent="0" lvl="0" marL="0" rtl="0" algn="l">
              <a:lnSpc>
                <a:spcPct val="90000"/>
              </a:lnSpc>
              <a:spcBef>
                <a:spcPts val="1000"/>
              </a:spcBef>
              <a:spcAft>
                <a:spcPts val="0"/>
              </a:spcAft>
              <a:buClr>
                <a:schemeClr val="dk1"/>
              </a:buClr>
              <a:buSzPts val="1100"/>
              <a:buFont typeface="Arial"/>
              <a:buNone/>
            </a:pPr>
            <a:r>
              <a:rPr lang="en-US" sz="1050">
                <a:solidFill>
                  <a:srgbClr val="444746"/>
                </a:solidFill>
                <a:latin typeface="Roboto"/>
                <a:ea typeface="Roboto"/>
                <a:cs typeface="Roboto"/>
                <a:sym typeface="Roboto"/>
              </a:rPr>
              <a:t>“Le e gli studenti hanno svolto un compito o risolto un problema che aveva più di una soluzione?"</a:t>
            </a:r>
            <a:endParaRPr sz="1050">
              <a:solidFill>
                <a:srgbClr val="444746"/>
              </a:solidFill>
              <a:latin typeface="Roboto"/>
              <a:ea typeface="Roboto"/>
              <a:cs typeface="Roboto"/>
              <a:sym typeface="Roboto"/>
            </a:endParaRPr>
          </a:p>
          <a:p>
            <a:pPr indent="0" lvl="0" marL="0" rtl="0" algn="l">
              <a:lnSpc>
                <a:spcPct val="90000"/>
              </a:lnSpc>
              <a:spcBef>
                <a:spcPts val="1000"/>
              </a:spcBef>
              <a:spcAft>
                <a:spcPts val="0"/>
              </a:spcAft>
              <a:buClr>
                <a:schemeClr val="dk1"/>
              </a:buClr>
              <a:buSzPts val="1100"/>
              <a:buFont typeface="Arial"/>
              <a:buNone/>
            </a:pPr>
            <a:r>
              <a:t/>
            </a:r>
            <a:endParaRPr sz="1100">
              <a:latin typeface="Arial"/>
              <a:ea typeface="Arial"/>
              <a:cs typeface="Arial"/>
              <a:sym typeface="Arial"/>
            </a:endParaRPr>
          </a:p>
          <a:p>
            <a:pPr indent="0" lvl="0" marL="0" rtl="0" algn="l">
              <a:lnSpc>
                <a:spcPct val="90000"/>
              </a:lnSpc>
              <a:spcBef>
                <a:spcPts val="1000"/>
              </a:spcBef>
              <a:spcAft>
                <a:spcPts val="0"/>
              </a:spcAft>
              <a:buClr>
                <a:schemeClr val="dk1"/>
              </a:buClr>
              <a:buSzPts val="1100"/>
              <a:buFont typeface="Arial"/>
              <a:buNone/>
            </a:pPr>
            <a:r>
              <a:rPr lang="en-US" sz="1050">
                <a:solidFill>
                  <a:srgbClr val="444746"/>
                </a:solidFill>
                <a:latin typeface="Roboto"/>
                <a:ea typeface="Roboto"/>
                <a:cs typeface="Roboto"/>
                <a:sym typeface="Roboto"/>
              </a:rPr>
              <a:t>“Avete dato alle e gli studenti la possibilità di condividere idee ed opinioni?"</a:t>
            </a:r>
            <a:endParaRPr sz="1050">
              <a:solidFill>
                <a:srgbClr val="444746"/>
              </a:solidFill>
              <a:latin typeface="Roboto"/>
              <a:ea typeface="Roboto"/>
              <a:cs typeface="Roboto"/>
              <a:sym typeface="Roboto"/>
            </a:endParaRPr>
          </a:p>
          <a:p>
            <a:pPr indent="0" lvl="0" marL="0" rtl="0" algn="l">
              <a:lnSpc>
                <a:spcPct val="90000"/>
              </a:lnSpc>
              <a:spcBef>
                <a:spcPts val="1000"/>
              </a:spcBef>
              <a:spcAft>
                <a:spcPts val="0"/>
              </a:spcAft>
              <a:buClr>
                <a:schemeClr val="dk1"/>
              </a:buClr>
              <a:buSzPts val="1100"/>
              <a:buFont typeface="Arial"/>
              <a:buNone/>
            </a:pPr>
            <a:r>
              <a:t/>
            </a:r>
            <a:endParaRPr sz="1100">
              <a:latin typeface="Arial"/>
              <a:ea typeface="Arial"/>
              <a:cs typeface="Arial"/>
              <a:sym typeface="Arial"/>
            </a:endParaRPr>
          </a:p>
          <a:p>
            <a:pPr indent="0" lvl="0" marL="0" rtl="0" algn="l">
              <a:lnSpc>
                <a:spcPct val="90000"/>
              </a:lnSpc>
              <a:spcBef>
                <a:spcPts val="1000"/>
              </a:spcBef>
              <a:spcAft>
                <a:spcPts val="0"/>
              </a:spcAft>
              <a:buClr>
                <a:schemeClr val="dk1"/>
              </a:buClr>
              <a:buSzPts val="1100"/>
              <a:buFont typeface="Arial"/>
              <a:buNone/>
            </a:pPr>
            <a:r>
              <a:rPr lang="en-US" sz="1050">
                <a:solidFill>
                  <a:srgbClr val="444746"/>
                </a:solidFill>
                <a:latin typeface="Roboto"/>
                <a:ea typeface="Roboto"/>
                <a:cs typeface="Roboto"/>
                <a:sym typeface="Roboto"/>
              </a:rPr>
              <a:t>“Le e gli studenti sono stati in grado di partecipare attivamente, a prescindere dal loro background o capacità?"</a:t>
            </a:r>
            <a:endParaRPr sz="1050">
              <a:solidFill>
                <a:srgbClr val="444746"/>
              </a:solidFill>
              <a:latin typeface="Roboto"/>
              <a:ea typeface="Roboto"/>
              <a:cs typeface="Roboto"/>
              <a:sym typeface="Roboto"/>
            </a:endParaRPr>
          </a:p>
          <a:p>
            <a:pPr indent="0" lvl="0" marL="0" rtl="0" algn="l">
              <a:lnSpc>
                <a:spcPct val="90000"/>
              </a:lnSpc>
              <a:spcBef>
                <a:spcPts val="1000"/>
              </a:spcBef>
              <a:spcAft>
                <a:spcPts val="0"/>
              </a:spcAft>
              <a:buClr>
                <a:schemeClr val="dk1"/>
              </a:buClr>
              <a:buSzPts val="1100"/>
              <a:buFont typeface="Arial"/>
              <a:buNone/>
            </a:pPr>
            <a:r>
              <a:t/>
            </a:r>
            <a:endParaRPr sz="1100">
              <a:latin typeface="Arial"/>
              <a:ea typeface="Arial"/>
              <a:cs typeface="Arial"/>
              <a:sym typeface="Arial"/>
            </a:endParaRPr>
          </a:p>
          <a:p>
            <a:pPr indent="0" lvl="0" marL="0" rtl="0" algn="l">
              <a:lnSpc>
                <a:spcPct val="90000"/>
              </a:lnSpc>
              <a:spcBef>
                <a:spcPts val="1000"/>
              </a:spcBef>
              <a:spcAft>
                <a:spcPts val="0"/>
              </a:spcAft>
              <a:buClr>
                <a:schemeClr val="dk1"/>
              </a:buClr>
              <a:buSzPts val="1100"/>
              <a:buFont typeface="Arial"/>
              <a:buNone/>
            </a:pPr>
            <a:r>
              <a:rPr lang="en-US" sz="1050">
                <a:solidFill>
                  <a:srgbClr val="444746"/>
                </a:solidFill>
                <a:latin typeface="Roboto"/>
                <a:ea typeface="Roboto"/>
                <a:cs typeface="Roboto"/>
                <a:sym typeface="Roboto"/>
              </a:rPr>
              <a:t>“Il materiale didattico conteneva degli esempi in grado di riflettere la diversità culturale e di genere?"</a:t>
            </a:r>
            <a:endParaRPr sz="1050">
              <a:solidFill>
                <a:srgbClr val="444746"/>
              </a:solidFill>
              <a:latin typeface="Roboto"/>
              <a:ea typeface="Roboto"/>
              <a:cs typeface="Roboto"/>
              <a:sym typeface="Roboto"/>
            </a:endParaRPr>
          </a:p>
          <a:p>
            <a:pPr indent="0" lvl="0" marL="0" rtl="0" algn="l">
              <a:lnSpc>
                <a:spcPct val="90000"/>
              </a:lnSpc>
              <a:spcBef>
                <a:spcPts val="1000"/>
              </a:spcBef>
              <a:spcAft>
                <a:spcPts val="0"/>
              </a:spcAft>
              <a:buClr>
                <a:schemeClr val="dk1"/>
              </a:buClr>
              <a:buSzPts val="1100"/>
              <a:buFont typeface="Arial"/>
              <a:buNone/>
            </a:pPr>
            <a:r>
              <a:t/>
            </a:r>
            <a:endParaRPr sz="1100">
              <a:latin typeface="Arial"/>
              <a:ea typeface="Arial"/>
              <a:cs typeface="Arial"/>
              <a:sym typeface="Arial"/>
            </a:endParaRPr>
          </a:p>
          <a:p>
            <a:pPr indent="0" lvl="0" marL="0" rtl="0" algn="l">
              <a:lnSpc>
                <a:spcPct val="90000"/>
              </a:lnSpc>
              <a:spcBef>
                <a:spcPts val="1000"/>
              </a:spcBef>
              <a:spcAft>
                <a:spcPts val="0"/>
              </a:spcAft>
              <a:buClr>
                <a:srgbClr val="2B454E"/>
              </a:buClr>
              <a:buSzPts val="2200"/>
              <a:buFont typeface="Arial"/>
              <a:buNone/>
            </a:pPr>
            <a:r>
              <a:rPr lang="en-US" sz="1050">
                <a:solidFill>
                  <a:srgbClr val="444746"/>
                </a:solidFill>
                <a:latin typeface="Roboto"/>
                <a:ea typeface="Roboto"/>
                <a:cs typeface="Roboto"/>
                <a:sym typeface="Roboto"/>
              </a:rPr>
              <a:t>“Come giudicate la partecipazione delle e degli studenti? Chi ha dato prova di entusiasmo? Chi ha esitato?"</a:t>
            </a:r>
            <a:endParaRPr sz="3100">
              <a:solidFill>
                <a:srgbClr val="2B454E"/>
              </a:solidFill>
            </a:endParaRPr>
          </a:p>
          <a:p>
            <a:pPr indent="0" lvl="0" marL="0" rtl="0" algn="l">
              <a:lnSpc>
                <a:spcPct val="90000"/>
              </a:lnSpc>
              <a:spcBef>
                <a:spcPts val="1000"/>
              </a:spcBef>
              <a:spcAft>
                <a:spcPts val="0"/>
              </a:spcAft>
              <a:buSzPts val="1400"/>
              <a:buNone/>
            </a:pPr>
            <a:r>
              <a:t/>
            </a:r>
            <a:endParaRPr i="1">
              <a:solidFill>
                <a:srgbClr val="2B454E"/>
              </a:solidFill>
            </a:endParaRPr>
          </a:p>
        </p:txBody>
      </p:sp>
      <p:sp>
        <p:nvSpPr>
          <p:cNvPr id="130" name="Google Shape;130;g33f97d2baad_0_2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g33f97d2baad_0_3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6" name="Google Shape;136;g33f97d2baad_0_3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Questa è l’attività 1. Condividi il link con le e i partecipanti.</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Link diretto al quadro di riferimento: </a:t>
            </a:r>
            <a:r>
              <a:rPr lang="en-US" u="sng">
                <a:solidFill>
                  <a:schemeClr val="hlink"/>
                </a:solidFill>
                <a:hlinkClick r:id="rId2"/>
              </a:rPr>
              <a:t>https://tinker-project.eu/wp-content/uploads/2025/02/TINKER_WP2_Framework-and-Toolkit_EN_FV.pdf</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Mostra loro come utilizzare il file pdf contenente i piani di lezione: </a:t>
            </a:r>
            <a:r>
              <a:rPr lang="en-US" u="sng">
                <a:solidFill>
                  <a:schemeClr val="hlink"/>
                </a:solidFill>
                <a:hlinkClick r:id="rId3"/>
              </a:rPr>
              <a:t>https://tinker-project.eu/wp-content/uploads/2025/02/TINKER_WP2_Toolkit_Learning-Scenarios_EN_FV.pdf</a:t>
            </a:r>
            <a:r>
              <a:rPr lang="en-US">
                <a:solidFill>
                  <a:srgbClr val="2B454E"/>
                </a:solidFill>
              </a:rPr>
              <a:t> </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Invitali a sceglierne 2.</a:t>
            </a:r>
            <a:endParaRPr>
              <a:solidFill>
                <a:srgbClr val="2B454E"/>
              </a:solidFill>
            </a:endParaRPr>
          </a:p>
        </p:txBody>
      </p:sp>
      <p:sp>
        <p:nvSpPr>
          <p:cNvPr id="137" name="Google Shape;137;g33f97d2baad_0_3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g340861f7955_0_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5" name="Google Shape;145;g340861f7955_0_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Clr>
                <a:srgbClr val="000000"/>
              </a:buClr>
              <a:buSzPts val="1400"/>
              <a:buFont typeface="Arial"/>
              <a:buNone/>
            </a:pPr>
            <a:r>
              <a:rPr lang="en-US">
                <a:solidFill>
                  <a:srgbClr val="2B454E"/>
                </a:solidFill>
              </a:rPr>
              <a:t>L’attività di gruppo continua</a:t>
            </a:r>
            <a:endParaRPr/>
          </a:p>
          <a:p>
            <a:pPr indent="-228600" lvl="0" marL="457200" marR="0" rtl="0" algn="l">
              <a:lnSpc>
                <a:spcPct val="100000"/>
              </a:lnSpc>
              <a:spcBef>
                <a:spcPts val="0"/>
              </a:spcBef>
              <a:spcAft>
                <a:spcPts val="0"/>
              </a:spcAft>
              <a:buClr>
                <a:srgbClr val="000000"/>
              </a:buClr>
              <a:buSzPts val="1400"/>
              <a:buFont typeface="Arial"/>
              <a:buNone/>
            </a:pPr>
            <a:r>
              <a:rPr lang="en-US">
                <a:solidFill>
                  <a:srgbClr val="2B454E"/>
                </a:solidFill>
              </a:rPr>
              <a:t>Crea dei gruppi e lascia che le e i partecipanti individuino insieme degli elementi legati alla collaborazione, alla creatività e all’inclusività. </a:t>
            </a:r>
            <a:endParaRPr/>
          </a:p>
          <a:p>
            <a:pPr indent="-228600" lvl="0" marL="457200" marR="0" rtl="0" algn="l">
              <a:lnSpc>
                <a:spcPct val="100000"/>
              </a:lnSpc>
              <a:spcBef>
                <a:spcPts val="0"/>
              </a:spcBef>
              <a:spcAft>
                <a:spcPts val="0"/>
              </a:spcAft>
              <a:buClr>
                <a:srgbClr val="000000"/>
              </a:buClr>
              <a:buSzPts val="1400"/>
              <a:buFont typeface="Arial"/>
              <a:buNone/>
            </a:pPr>
            <a:r>
              <a:rPr lang="en-US">
                <a:solidFill>
                  <a:srgbClr val="2B454E"/>
                </a:solidFill>
              </a:rPr>
              <a:t>Di’ alle partecipanti che potranno condividere le loro opinioni su Moodle (o su un’altra piattaforma) o nel corso di una discussione in classe. </a:t>
            </a:r>
            <a:endParaRPr/>
          </a:p>
        </p:txBody>
      </p:sp>
      <p:sp>
        <p:nvSpPr>
          <p:cNvPr id="146" name="Google Shape;146;g340861f7955_0_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33f97d2baad_0_5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4" name="Google Shape;154;g33f97d2baad_0_5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Questa è la seconda attività dell’unità.</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Mostra loro il piano della lezione: </a:t>
            </a:r>
            <a:r>
              <a:rPr lang="en-US" u="sng">
                <a:solidFill>
                  <a:schemeClr val="hlink"/>
                </a:solidFill>
                <a:hlinkClick r:id="rId2"/>
              </a:rPr>
              <a:t>https://docs.google.com/document/d/1rBdSnM2hyGNqNbcWQfpYgiQdwmimV0J8/edit?usp=drive_link&amp;ouid=110976805246476538365&amp;rtpof=true&amp;sd=true</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e invita le partecipanti a individuarne le varie componenti. </a:t>
            </a:r>
            <a:endParaRPr/>
          </a:p>
          <a:p>
            <a:pPr indent="0" lvl="0" marL="0" rtl="0" algn="l">
              <a:lnSpc>
                <a:spcPct val="90000"/>
              </a:lnSpc>
              <a:spcBef>
                <a:spcPts val="1000"/>
              </a:spcBef>
              <a:spcAft>
                <a:spcPts val="0"/>
              </a:spcAft>
              <a:buSzPts val="1400"/>
              <a:buNone/>
            </a:pPr>
            <a:r>
              <a:rPr lang="en-US">
                <a:solidFill>
                  <a:srgbClr val="2B454E"/>
                </a:solidFill>
              </a:rPr>
              <a:t>Lascia che cerchino di applicare tali elementi alle loro elezioni e invitali a presentare e condividere il loro lavoro. </a:t>
            </a:r>
            <a:endParaRPr>
              <a:solidFill>
                <a:srgbClr val="2B454E"/>
              </a:solidFill>
            </a:endParaRPr>
          </a:p>
        </p:txBody>
      </p:sp>
      <p:sp>
        <p:nvSpPr>
          <p:cNvPr id="155" name="Google Shape;155;g33f97d2baad_0_52: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g340861f7955_0_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1" name="Google Shape;161;g340861f7955_0_2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Incoraggia le e i partecipanti a ripetere l’attività individualmente. </a:t>
            </a:r>
            <a:endParaRPr/>
          </a:p>
          <a:p>
            <a:pPr indent="0" lvl="0" marL="0" rtl="0" algn="l">
              <a:lnSpc>
                <a:spcPct val="90000"/>
              </a:lnSpc>
              <a:spcBef>
                <a:spcPts val="1000"/>
              </a:spcBef>
              <a:spcAft>
                <a:spcPts val="0"/>
              </a:spcAft>
              <a:buSzPts val="1400"/>
              <a:buNone/>
            </a:pPr>
            <a:r>
              <a:rPr lang="en-US">
                <a:solidFill>
                  <a:srgbClr val="2B454E"/>
                </a:solidFill>
              </a:rPr>
              <a:t>Di’ loro che avranno a disposizione il forum su Moodle (o su una piattaforma alternativa) e invitali a condividere il proprio lavoro. </a:t>
            </a:r>
            <a:endParaRPr>
              <a:solidFill>
                <a:srgbClr val="2B454E"/>
              </a:solidFill>
            </a:endParaRPr>
          </a:p>
          <a:p>
            <a:pPr indent="0" lvl="0" marL="0" rtl="0" algn="l">
              <a:lnSpc>
                <a:spcPct val="90000"/>
              </a:lnSpc>
              <a:spcBef>
                <a:spcPts val="1000"/>
              </a:spcBef>
              <a:spcAft>
                <a:spcPts val="0"/>
              </a:spcAft>
              <a:buSzPts val="1400"/>
              <a:buNone/>
            </a:pPr>
            <a:r>
              <a:t/>
            </a:r>
            <a:endParaRPr>
              <a:solidFill>
                <a:srgbClr val="2B454E"/>
              </a:solidFill>
            </a:endParaRPr>
          </a:p>
        </p:txBody>
      </p:sp>
      <p:sp>
        <p:nvSpPr>
          <p:cNvPr id="162" name="Google Shape;162;g340861f7955_0_2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 name="Shape 166"/>
        <p:cNvGrpSpPr/>
        <p:nvPr/>
      </p:nvGrpSpPr>
      <p:grpSpPr>
        <a:xfrm>
          <a:off x="0" y="0"/>
          <a:ext cx="0" cy="0"/>
          <a:chOff x="0" y="0"/>
          <a:chExt cx="0" cy="0"/>
        </a:xfrm>
      </p:grpSpPr>
      <p:sp>
        <p:nvSpPr>
          <p:cNvPr id="167" name="Google Shape;167;g33f97d2baad_0_5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8" name="Google Shape;168;g33f97d2baad_0_5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Questa è l’attività 3. </a:t>
            </a:r>
            <a:endParaRPr/>
          </a:p>
          <a:p>
            <a:pPr indent="0" lvl="0" marL="0" rtl="0" algn="l">
              <a:lnSpc>
                <a:spcPct val="90000"/>
              </a:lnSpc>
              <a:spcBef>
                <a:spcPts val="1000"/>
              </a:spcBef>
              <a:spcAft>
                <a:spcPts val="0"/>
              </a:spcAft>
              <a:buSzPts val="1400"/>
              <a:buNone/>
            </a:pPr>
            <a:r>
              <a:rPr lang="en-US">
                <a:solidFill>
                  <a:srgbClr val="2B454E"/>
                </a:solidFill>
              </a:rPr>
              <a:t>In questa attività, dovrai incoraggiare le e i partecipanti a creare un nuovo piano di lezione basato sugli aspetti chiave di TINKER. </a:t>
            </a:r>
            <a:endParaRPr/>
          </a:p>
          <a:p>
            <a:pPr indent="0" lvl="0" marL="0" rtl="0" algn="l">
              <a:lnSpc>
                <a:spcPct val="90000"/>
              </a:lnSpc>
              <a:spcBef>
                <a:spcPts val="1000"/>
              </a:spcBef>
              <a:spcAft>
                <a:spcPts val="0"/>
              </a:spcAft>
              <a:buSzPts val="1400"/>
              <a:buNone/>
            </a:pPr>
            <a:r>
              <a:rPr lang="en-US">
                <a:solidFill>
                  <a:srgbClr val="2B454E"/>
                </a:solidFill>
              </a:rPr>
              <a:t>Nel corso di una discussione in classe invitali a condividere e a commentare i piani. </a:t>
            </a:r>
            <a:endParaRPr>
              <a:solidFill>
                <a:srgbClr val="2B454E"/>
              </a:solidFill>
            </a:endParaRPr>
          </a:p>
        </p:txBody>
      </p:sp>
      <p:sp>
        <p:nvSpPr>
          <p:cNvPr id="169" name="Google Shape;169;g33f97d2baad_0_5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3" name="Shape 173"/>
        <p:cNvGrpSpPr/>
        <p:nvPr/>
      </p:nvGrpSpPr>
      <p:grpSpPr>
        <a:xfrm>
          <a:off x="0" y="0"/>
          <a:ext cx="0" cy="0"/>
          <a:chOff x="0" y="0"/>
          <a:chExt cx="0" cy="0"/>
        </a:xfrm>
      </p:grpSpPr>
      <p:sp>
        <p:nvSpPr>
          <p:cNvPr id="174" name="Google Shape;174;g33f8e118a43_0_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5" name="Google Shape;175;g33f8e118a43_0_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Una discussione aperta sull’inclusività e il ricorso all’apprendimento autentico nell’ambito della didattica. Poni delle domande riguardo alle difficoltà incontrate nel trasformare un piano di lezione per allinearlo ai principi di TINKER. Che cosa faranno le e i partecipanti in futuro per assicurarsi che le loro lezioni siano inclusive? </a:t>
            </a:r>
            <a:endParaRPr/>
          </a:p>
        </p:txBody>
      </p:sp>
      <p:sp>
        <p:nvSpPr>
          <p:cNvPr id="176" name="Google Shape;176;g33f8e118a43_0_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 name="Shape 180"/>
        <p:cNvGrpSpPr/>
        <p:nvPr/>
      </p:nvGrpSpPr>
      <p:grpSpPr>
        <a:xfrm>
          <a:off x="0" y="0"/>
          <a:ext cx="0" cy="0"/>
          <a:chOff x="0" y="0"/>
          <a:chExt cx="0" cy="0"/>
        </a:xfrm>
      </p:grpSpPr>
      <p:sp>
        <p:nvSpPr>
          <p:cNvPr id="181" name="Google Shape;181;p1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Questa diapositiva è utile per condividere i link al sito, al quadro di riferimento e agli scenari di apprendimento di TINKER, nonché al modello per la creazione del piano di lezione. </a:t>
            </a:r>
            <a:endParaRPr/>
          </a:p>
        </p:txBody>
      </p:sp>
      <p:sp>
        <p:nvSpPr>
          <p:cNvPr id="182" name="Google Shape;182;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8" name="Shape 188"/>
        <p:cNvGrpSpPr/>
        <p:nvPr/>
      </p:nvGrpSpPr>
      <p:grpSpPr>
        <a:xfrm>
          <a:off x="0" y="0"/>
          <a:ext cx="0" cy="0"/>
          <a:chOff x="0" y="0"/>
          <a:chExt cx="0" cy="0"/>
        </a:xfrm>
      </p:grpSpPr>
      <p:sp>
        <p:nvSpPr>
          <p:cNvPr id="189" name="Google Shape;189;g36e7b185708_0_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0" name="Google Shape;190;g36e7b185708_0_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91" name="Google Shape;191;g36e7b185708_0_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65" name="Google Shape;65;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 name="Shape 69"/>
        <p:cNvGrpSpPr/>
        <p:nvPr/>
      </p:nvGrpSpPr>
      <p:grpSpPr>
        <a:xfrm>
          <a:off x="0" y="0"/>
          <a:ext cx="0" cy="0"/>
          <a:chOff x="0" y="0"/>
          <a:chExt cx="0" cy="0"/>
        </a:xfrm>
      </p:grpSpPr>
      <p:sp>
        <p:nvSpPr>
          <p:cNvPr id="70" name="Google Shape;70;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Puoi utilizzare questa diapositiva come promemoria e per informare le e i partecipanti dei risultati di apprendimento attesi al termine di questa lezione.</a:t>
            </a:r>
            <a:endParaRPr/>
          </a:p>
          <a:p>
            <a:pPr indent="0" lvl="0" marL="0" rtl="0" algn="l">
              <a:lnSpc>
                <a:spcPct val="100000"/>
              </a:lnSpc>
              <a:spcBef>
                <a:spcPts val="0"/>
              </a:spcBef>
              <a:spcAft>
                <a:spcPts val="0"/>
              </a:spcAft>
              <a:buSzPts val="1400"/>
              <a:buNone/>
            </a:pPr>
            <a:r>
              <a:t/>
            </a:r>
            <a:endParaRPr/>
          </a:p>
        </p:txBody>
      </p:sp>
      <p:sp>
        <p:nvSpPr>
          <p:cNvPr id="71" name="Google Shape;71;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 name="Shape 75"/>
        <p:cNvGrpSpPr/>
        <p:nvPr/>
      </p:nvGrpSpPr>
      <p:grpSpPr>
        <a:xfrm>
          <a:off x="0" y="0"/>
          <a:ext cx="0" cy="0"/>
          <a:chOff x="0" y="0"/>
          <a:chExt cx="0" cy="0"/>
        </a:xfrm>
      </p:grpSpPr>
      <p:sp>
        <p:nvSpPr>
          <p:cNvPr id="76" name="Google Shape;76;g304bff6d5c4_0_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7" name="Google Shape;77;g304bff6d5c4_0_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Ecco l’elenco dei contenuti che può essere utilizzato per fare un riepilogo e informare le e i partecipanti in merito a ciò che possono aspettarsi dalla lezione. </a:t>
            </a:r>
            <a:endParaRPr/>
          </a:p>
        </p:txBody>
      </p:sp>
      <p:sp>
        <p:nvSpPr>
          <p:cNvPr id="78" name="Google Shape;78;g304bff6d5c4_0_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5" name="Google Shape;85;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Clr>
                <a:srgbClr val="000000"/>
              </a:buClr>
              <a:buSzPts val="1400"/>
              <a:buFont typeface="Arial"/>
              <a:buNone/>
            </a:pPr>
            <a:r>
              <a:rPr b="0" i="0" lang="en-US" sz="1200" u="none" cap="none" strike="noStrike">
                <a:solidFill>
                  <a:schemeClr val="dk1"/>
                </a:solidFill>
                <a:latin typeface="Calibri"/>
                <a:ea typeface="Calibri"/>
                <a:cs typeface="Calibri"/>
                <a:sym typeface="Calibri"/>
              </a:rPr>
              <a:t>Questa unità è incentrata sulla creazione di attività didattiche efficaci ed inclusive ricorrendo al quadro di riferimento di TINKER che pone l’accento sulla collaborazione, la creatività e l’inclusione nell’insegnamento. La didattica dell’informatica si sta evolvendo rapidamente e chiede al personale docente di integrare approcci coinvolgenti, incentrati sugli studenti che promuovano processi di risoluzione dei problemi e la collaborazione. Allineando i piani di lezione ai principi di TINKER, le e gli insegnanti possono creare delle esperienze di apprendimento che promuovono sia l’acquisizione di competenze digitali sia l’inclusione. </a:t>
            </a:r>
            <a:endParaRPr/>
          </a:p>
          <a:p>
            <a:pPr indent="-228600" lvl="0" marL="457200" marR="0" rtl="0" algn="l">
              <a:lnSpc>
                <a:spcPct val="100000"/>
              </a:lnSpc>
              <a:spcBef>
                <a:spcPts val="0"/>
              </a:spcBef>
              <a:spcAft>
                <a:spcPts val="0"/>
              </a:spcAft>
              <a:buClr>
                <a:srgbClr val="000000"/>
              </a:buClr>
              <a:buSzPts val="1400"/>
              <a:buFont typeface="Arial"/>
              <a:buNone/>
            </a:pPr>
            <a:r>
              <a:rPr b="0" i="0" lang="en-US" sz="1200" u="none" cap="none" strike="noStrike">
                <a:solidFill>
                  <a:schemeClr val="dk1"/>
                </a:solidFill>
                <a:latin typeface="Calibri"/>
                <a:ea typeface="Calibri"/>
                <a:cs typeface="Calibri"/>
                <a:sym typeface="Calibri"/>
              </a:rPr>
              <a:t> </a:t>
            </a:r>
            <a:endParaRPr/>
          </a:p>
          <a:p>
            <a:pPr indent="-228600" lvl="0" marL="457200" marR="0" rtl="0" algn="l">
              <a:lnSpc>
                <a:spcPct val="100000"/>
              </a:lnSpc>
              <a:spcBef>
                <a:spcPts val="0"/>
              </a:spcBef>
              <a:spcAft>
                <a:spcPts val="0"/>
              </a:spcAft>
              <a:buClr>
                <a:srgbClr val="000000"/>
              </a:buClr>
              <a:buSzPts val="1400"/>
              <a:buFont typeface="Arial"/>
              <a:buNone/>
            </a:pPr>
            <a:r>
              <a:rPr b="0" i="0" lang="en-US" sz="1200" u="none" cap="none" strike="noStrike">
                <a:solidFill>
                  <a:schemeClr val="dk1"/>
                </a:solidFill>
                <a:latin typeface="Calibri"/>
                <a:ea typeface="Calibri"/>
                <a:cs typeface="Calibri"/>
                <a:sym typeface="Calibri"/>
              </a:rPr>
              <a:t>Questa lezione si basa sulle conoscenze delle e degli insegnanti riguardo alla programmazione didattica, aiutandoli ad analizzare esempi di lezioni di riuscite, adattarli inserendo delle attività collaborative e delle valutazioni formative e, infine permette loro di ideare dei piani di lezione in linea con i principi di TINKER. Grazie alle attività le e i partecipanti svilupperanno delle strategie che renderanno la didattica dell’informatica più coinvolgente, equa ed efficace.</a:t>
            </a:r>
            <a:br>
              <a:rPr b="0" i="0" lang="en-US" sz="1200" u="none" cap="none" strike="noStrike">
                <a:solidFill>
                  <a:schemeClr val="dk1"/>
                </a:solidFill>
                <a:latin typeface="Calibri"/>
                <a:ea typeface="Calibri"/>
                <a:cs typeface="Calibri"/>
                <a:sym typeface="Calibri"/>
              </a:rPr>
            </a:br>
            <a:endParaRPr>
              <a:solidFill>
                <a:srgbClr val="2B454E"/>
              </a:solidFill>
            </a:endParaRPr>
          </a:p>
        </p:txBody>
      </p:sp>
      <p:sp>
        <p:nvSpPr>
          <p:cNvPr id="86" name="Google Shape;86;p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33f97d2baad_0_4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2" name="Google Shape;92;g33f97d2baad_0_4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Pilastro A. Ambiti e competenze dell’informatica: il </a:t>
            </a:r>
            <a:r>
              <a:rPr lang="en-US"/>
              <a:t>quadro di riferimento di TINKER necessita di un approccio unificato rispetto alle competenze informatiche. </a:t>
            </a:r>
            <a:endParaRPr/>
          </a:p>
          <a:p>
            <a:pPr indent="0" lvl="0" marL="0" rtl="0" algn="l">
              <a:lnSpc>
                <a:spcPct val="90000"/>
              </a:lnSpc>
              <a:spcBef>
                <a:spcPts val="1000"/>
              </a:spcBef>
              <a:spcAft>
                <a:spcPts val="0"/>
              </a:spcAft>
              <a:buSzPts val="1400"/>
              <a:buNone/>
            </a:pPr>
            <a:r>
              <a:rPr lang="en-US">
                <a:solidFill>
                  <a:srgbClr val="2B454E"/>
                </a:solidFill>
              </a:rPr>
              <a:t>Pilastro B. Apprendimento autentico: il </a:t>
            </a:r>
            <a:r>
              <a:rPr lang="en-US"/>
              <a:t>quadro di riferimento di TINKER </a:t>
            </a:r>
            <a:r>
              <a:rPr lang="en-US">
                <a:solidFill>
                  <a:srgbClr val="2B454E"/>
                </a:solidFill>
              </a:rPr>
              <a:t> adotta il modello dell’apprendimento autentico che pone l’accento sulla risoluzione di problemi reali e l’applicazione delle conoscenze in contesti pratici. </a:t>
            </a:r>
            <a:endParaRPr/>
          </a:p>
          <a:p>
            <a:pPr indent="0" lvl="0" marL="0" rtl="0" algn="l">
              <a:lnSpc>
                <a:spcPct val="90000"/>
              </a:lnSpc>
              <a:spcBef>
                <a:spcPts val="1000"/>
              </a:spcBef>
              <a:spcAft>
                <a:spcPts val="0"/>
              </a:spcAft>
              <a:buSzPts val="1400"/>
              <a:buNone/>
            </a:pPr>
            <a:r>
              <a:rPr lang="en-US">
                <a:solidFill>
                  <a:srgbClr val="2B454E"/>
                </a:solidFill>
              </a:rPr>
              <a:t>Pilastro C. Inclusività e parità di genere: il </a:t>
            </a:r>
            <a:r>
              <a:rPr lang="en-US"/>
              <a:t>quadro di riferimento si fonda su pratiche legate all’inclusività e alla parità di genere basate sui principi teorici della pedagogia femminista e dell’intersezionalità. Mira a promuovere una maggiore consapevolezza riguardo alla diversità di genere, prendere in esame i pregiudizi, riequilibrare le attività didattiche e utilizzare un linguaggio inclusivo, fornire esempi e riferimenti accessibili e incoraggiare un dialogo aperto. </a:t>
            </a:r>
            <a:endParaRPr/>
          </a:p>
          <a:p>
            <a:pPr indent="0" lvl="0" marL="0" rtl="0" algn="l">
              <a:lnSpc>
                <a:spcPct val="90000"/>
              </a:lnSpc>
              <a:spcBef>
                <a:spcPts val="1000"/>
              </a:spcBef>
              <a:spcAft>
                <a:spcPts val="0"/>
              </a:spcAft>
              <a:buSzPts val="1400"/>
              <a:buNone/>
            </a:pPr>
            <a:r>
              <a:rPr lang="en-US"/>
              <a:t>Pilastro D. Aggiornamento professionale: questo pilastro riconosce che affinché la didattica dell’informatica possa essere autentica, inclusiva e completa, il personale docente deve prepararsi al meglio e aggiornarsi. </a:t>
            </a:r>
            <a:endParaRPr>
              <a:solidFill>
                <a:srgbClr val="2B454E"/>
              </a:solidFill>
            </a:endParaRPr>
          </a:p>
        </p:txBody>
      </p:sp>
      <p:sp>
        <p:nvSpPr>
          <p:cNvPr id="93" name="Google Shape;93;g33f97d2baad_0_44: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33f97d2baad_0_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0" name="Google Shape;100;g33f97d2baad_0_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Pillar A. Informatics Areas &amp; Competencies: The TINKER framework addresses the need for a unified approach to informatics competencies.</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Pillar B. Authentic Learning: The TINKER framework adopts an authentic learning model, which emphasises real-world problem solving and the application of knowledge in practical contexts.</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Pillar C. Gender Inclusion: The TINKER Framework adopts gender-inclusive practices informed by critical theory and pedagogy, feminist pedagogy, and intersectionality. It aims to promote awareness about gender diversity, assess gender bias, balance educational activities, use gender inclusive language, provide accessible examples, and encourage open discussions.</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Pillar D. Teacher Professional Learning: This pillar recognises that for informatics education to be authentic, inclusive, and comprehensive, teachers must be well-prepared and continuously developed.</a:t>
            </a:r>
            <a:endParaRPr>
              <a:solidFill>
                <a:srgbClr val="2B454E"/>
              </a:solidFill>
            </a:endParaRPr>
          </a:p>
        </p:txBody>
      </p:sp>
      <p:sp>
        <p:nvSpPr>
          <p:cNvPr id="101" name="Google Shape;101;g33f97d2baad_0_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g33f97d2baad_0_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7" name="Google Shape;107;g33f97d2baad_0_1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highlight>
                  <a:srgbClr val="00FFFF"/>
                </a:highlight>
              </a:rPr>
              <a:t>Pillar A</a:t>
            </a:r>
            <a:r>
              <a:rPr lang="en-US">
                <a:solidFill>
                  <a:srgbClr val="2B454E"/>
                </a:solidFill>
              </a:rPr>
              <a:t>: </a:t>
            </a:r>
            <a:r>
              <a:rPr lang="en-US" sz="1050">
                <a:solidFill>
                  <a:srgbClr val="444746"/>
                </a:solidFill>
                <a:latin typeface="Roboto"/>
                <a:ea typeface="Roboto"/>
                <a:cs typeface="Roboto"/>
                <a:sym typeface="Roboto"/>
              </a:rPr>
              <a:t>These areas include the following:</a:t>
            </a:r>
            <a:endParaRPr sz="1050">
              <a:solidFill>
                <a:srgbClr val="444746"/>
              </a:solidFill>
              <a:latin typeface="Roboto"/>
              <a:ea typeface="Roboto"/>
              <a:cs typeface="Roboto"/>
              <a:sym typeface="Roboto"/>
            </a:endParaRPr>
          </a:p>
          <a:p>
            <a:pPr indent="0" lvl="0" marL="0" rtl="0" algn="l">
              <a:lnSpc>
                <a:spcPct val="115000"/>
              </a:lnSpc>
              <a:spcBef>
                <a:spcPts val="0"/>
              </a:spcBef>
              <a:spcAft>
                <a:spcPts val="0"/>
              </a:spcAft>
              <a:buClr>
                <a:schemeClr val="dk1"/>
              </a:buClr>
              <a:buSzPts val="1100"/>
              <a:buFont typeface="Arial"/>
              <a:buNone/>
            </a:pPr>
            <a:r>
              <a:rPr lang="en-US" sz="1050">
                <a:solidFill>
                  <a:srgbClr val="444746"/>
                </a:solidFill>
                <a:latin typeface="Roboto"/>
                <a:ea typeface="Roboto"/>
                <a:cs typeface="Roboto"/>
                <a:sym typeface="Roboto"/>
              </a:rPr>
              <a:t>Data and Information </a:t>
            </a:r>
            <a:endParaRPr sz="1050">
              <a:solidFill>
                <a:srgbClr val="444746"/>
              </a:solidFill>
              <a:latin typeface="Roboto"/>
              <a:ea typeface="Roboto"/>
              <a:cs typeface="Roboto"/>
              <a:sym typeface="Roboto"/>
            </a:endParaRPr>
          </a:p>
          <a:p>
            <a:pPr indent="0" lvl="0" marL="0" rtl="0" algn="l">
              <a:lnSpc>
                <a:spcPct val="115000"/>
              </a:lnSpc>
              <a:spcBef>
                <a:spcPts val="0"/>
              </a:spcBef>
              <a:spcAft>
                <a:spcPts val="0"/>
              </a:spcAft>
              <a:buClr>
                <a:schemeClr val="dk1"/>
              </a:buClr>
              <a:buSzPts val="1100"/>
              <a:buFont typeface="Arial"/>
              <a:buNone/>
            </a:pPr>
            <a:r>
              <a:rPr lang="en-US" sz="1050">
                <a:solidFill>
                  <a:srgbClr val="444746"/>
                </a:solidFill>
                <a:latin typeface="Roboto"/>
                <a:ea typeface="Roboto"/>
                <a:cs typeface="Roboto"/>
                <a:sym typeface="Roboto"/>
              </a:rPr>
              <a:t>Algorithms</a:t>
            </a:r>
            <a:endParaRPr sz="1050">
              <a:solidFill>
                <a:srgbClr val="444746"/>
              </a:solidFill>
              <a:latin typeface="Roboto"/>
              <a:ea typeface="Roboto"/>
              <a:cs typeface="Roboto"/>
              <a:sym typeface="Roboto"/>
            </a:endParaRPr>
          </a:p>
          <a:p>
            <a:pPr indent="0" lvl="0" marL="0" rtl="0" algn="l">
              <a:lnSpc>
                <a:spcPct val="115000"/>
              </a:lnSpc>
              <a:spcBef>
                <a:spcPts val="0"/>
              </a:spcBef>
              <a:spcAft>
                <a:spcPts val="0"/>
              </a:spcAft>
              <a:buClr>
                <a:schemeClr val="dk1"/>
              </a:buClr>
              <a:buSzPts val="1100"/>
              <a:buFont typeface="Arial"/>
              <a:buNone/>
            </a:pPr>
            <a:r>
              <a:rPr lang="en-US" sz="1050">
                <a:solidFill>
                  <a:srgbClr val="444746"/>
                </a:solidFill>
                <a:latin typeface="Roboto"/>
                <a:ea typeface="Roboto"/>
                <a:cs typeface="Roboto"/>
                <a:sym typeface="Roboto"/>
              </a:rPr>
              <a:t>Programming</a:t>
            </a:r>
            <a:endParaRPr sz="1050">
              <a:solidFill>
                <a:srgbClr val="444746"/>
              </a:solidFill>
              <a:latin typeface="Roboto"/>
              <a:ea typeface="Roboto"/>
              <a:cs typeface="Roboto"/>
              <a:sym typeface="Roboto"/>
            </a:endParaRPr>
          </a:p>
          <a:p>
            <a:pPr indent="0" lvl="0" marL="0" rtl="0" algn="l">
              <a:lnSpc>
                <a:spcPct val="115000"/>
              </a:lnSpc>
              <a:spcBef>
                <a:spcPts val="0"/>
              </a:spcBef>
              <a:spcAft>
                <a:spcPts val="0"/>
              </a:spcAft>
              <a:buClr>
                <a:schemeClr val="dk1"/>
              </a:buClr>
              <a:buSzPts val="1100"/>
              <a:buFont typeface="Arial"/>
              <a:buNone/>
            </a:pPr>
            <a:r>
              <a:rPr lang="en-US" sz="1050">
                <a:solidFill>
                  <a:srgbClr val="444746"/>
                </a:solidFill>
                <a:latin typeface="Roboto"/>
                <a:ea typeface="Roboto"/>
                <a:cs typeface="Roboto"/>
                <a:sym typeface="Roboto"/>
              </a:rPr>
              <a:t>Computing Systems</a:t>
            </a:r>
            <a:endParaRPr sz="1050">
              <a:solidFill>
                <a:srgbClr val="444746"/>
              </a:solidFill>
              <a:latin typeface="Roboto"/>
              <a:ea typeface="Roboto"/>
              <a:cs typeface="Roboto"/>
              <a:sym typeface="Roboto"/>
            </a:endParaRPr>
          </a:p>
          <a:p>
            <a:pPr indent="0" lvl="0" marL="0" rtl="0" algn="l">
              <a:lnSpc>
                <a:spcPct val="115000"/>
              </a:lnSpc>
              <a:spcBef>
                <a:spcPts val="0"/>
              </a:spcBef>
              <a:spcAft>
                <a:spcPts val="0"/>
              </a:spcAft>
              <a:buClr>
                <a:schemeClr val="dk1"/>
              </a:buClr>
              <a:buSzPts val="1100"/>
              <a:buFont typeface="Arial"/>
              <a:buNone/>
            </a:pPr>
            <a:r>
              <a:rPr lang="en-US" sz="1050">
                <a:solidFill>
                  <a:srgbClr val="444746"/>
                </a:solidFill>
                <a:latin typeface="Roboto"/>
                <a:ea typeface="Roboto"/>
                <a:cs typeface="Roboto"/>
                <a:sym typeface="Roboto"/>
              </a:rPr>
              <a:t>Networks and Communication</a:t>
            </a:r>
            <a:endParaRPr sz="1050">
              <a:solidFill>
                <a:srgbClr val="444746"/>
              </a:solidFill>
              <a:latin typeface="Roboto"/>
              <a:ea typeface="Roboto"/>
              <a:cs typeface="Roboto"/>
              <a:sym typeface="Roboto"/>
            </a:endParaRPr>
          </a:p>
          <a:p>
            <a:pPr indent="0" lvl="0" marL="0" rtl="0" algn="l">
              <a:lnSpc>
                <a:spcPct val="115000"/>
              </a:lnSpc>
              <a:spcBef>
                <a:spcPts val="0"/>
              </a:spcBef>
              <a:spcAft>
                <a:spcPts val="0"/>
              </a:spcAft>
              <a:buClr>
                <a:schemeClr val="dk1"/>
              </a:buClr>
              <a:buSzPts val="1100"/>
              <a:buFont typeface="Arial"/>
              <a:buNone/>
            </a:pPr>
            <a:r>
              <a:rPr lang="en-US" sz="1050">
                <a:solidFill>
                  <a:srgbClr val="444746"/>
                </a:solidFill>
                <a:latin typeface="Roboto"/>
                <a:ea typeface="Roboto"/>
                <a:cs typeface="Roboto"/>
                <a:sym typeface="Roboto"/>
              </a:rPr>
              <a:t>Human-computer Interaction</a:t>
            </a:r>
            <a:endParaRPr sz="1050">
              <a:solidFill>
                <a:srgbClr val="444746"/>
              </a:solidFill>
              <a:latin typeface="Roboto"/>
              <a:ea typeface="Roboto"/>
              <a:cs typeface="Roboto"/>
              <a:sym typeface="Roboto"/>
            </a:endParaRPr>
          </a:p>
          <a:p>
            <a:pPr indent="0" lvl="0" marL="0" rtl="0" algn="l">
              <a:lnSpc>
                <a:spcPct val="115000"/>
              </a:lnSpc>
              <a:spcBef>
                <a:spcPts val="0"/>
              </a:spcBef>
              <a:spcAft>
                <a:spcPts val="0"/>
              </a:spcAft>
              <a:buClr>
                <a:schemeClr val="dk1"/>
              </a:buClr>
              <a:buSzPts val="1100"/>
              <a:buFont typeface="Arial"/>
              <a:buNone/>
            </a:pPr>
            <a:r>
              <a:rPr lang="en-US" sz="1050">
                <a:solidFill>
                  <a:srgbClr val="444746"/>
                </a:solidFill>
                <a:latin typeface="Roboto"/>
                <a:ea typeface="Roboto"/>
                <a:cs typeface="Roboto"/>
                <a:sym typeface="Roboto"/>
              </a:rPr>
              <a:t>Design and Development</a:t>
            </a:r>
            <a:endParaRPr sz="1050">
              <a:solidFill>
                <a:srgbClr val="444746"/>
              </a:solidFill>
              <a:latin typeface="Roboto"/>
              <a:ea typeface="Roboto"/>
              <a:cs typeface="Roboto"/>
              <a:sym typeface="Roboto"/>
            </a:endParaRPr>
          </a:p>
          <a:p>
            <a:pPr indent="0" lvl="0" marL="0" rtl="0" algn="l">
              <a:lnSpc>
                <a:spcPct val="115000"/>
              </a:lnSpc>
              <a:spcBef>
                <a:spcPts val="0"/>
              </a:spcBef>
              <a:spcAft>
                <a:spcPts val="0"/>
              </a:spcAft>
              <a:buClr>
                <a:schemeClr val="dk1"/>
              </a:buClr>
              <a:buSzPts val="1100"/>
              <a:buFont typeface="Arial"/>
              <a:buNone/>
            </a:pPr>
            <a:r>
              <a:rPr lang="en-US" sz="1050">
                <a:solidFill>
                  <a:srgbClr val="444746"/>
                </a:solidFill>
                <a:latin typeface="Roboto"/>
                <a:ea typeface="Roboto"/>
                <a:cs typeface="Roboto"/>
                <a:sym typeface="Roboto"/>
              </a:rPr>
              <a:t>Digital Creativity</a:t>
            </a:r>
            <a:endParaRPr sz="1050">
              <a:solidFill>
                <a:srgbClr val="444746"/>
              </a:solidFill>
              <a:latin typeface="Roboto"/>
              <a:ea typeface="Roboto"/>
              <a:cs typeface="Roboto"/>
              <a:sym typeface="Roboto"/>
            </a:endParaRPr>
          </a:p>
          <a:p>
            <a:pPr indent="0" lvl="0" marL="0" rtl="0" algn="l">
              <a:lnSpc>
                <a:spcPct val="115000"/>
              </a:lnSpc>
              <a:spcBef>
                <a:spcPts val="0"/>
              </a:spcBef>
              <a:spcAft>
                <a:spcPts val="0"/>
              </a:spcAft>
              <a:buClr>
                <a:schemeClr val="dk1"/>
              </a:buClr>
              <a:buSzPts val="1100"/>
              <a:buFont typeface="Arial"/>
              <a:buNone/>
            </a:pPr>
            <a:r>
              <a:rPr lang="en-US" sz="1050">
                <a:solidFill>
                  <a:srgbClr val="444746"/>
                </a:solidFill>
                <a:latin typeface="Roboto"/>
                <a:ea typeface="Roboto"/>
                <a:cs typeface="Roboto"/>
                <a:sym typeface="Roboto"/>
              </a:rPr>
              <a:t>Modelling and Simulation</a:t>
            </a:r>
            <a:endParaRPr sz="1050">
              <a:solidFill>
                <a:srgbClr val="444746"/>
              </a:solidFill>
              <a:latin typeface="Roboto"/>
              <a:ea typeface="Roboto"/>
              <a:cs typeface="Roboto"/>
              <a:sym typeface="Roboto"/>
            </a:endParaRPr>
          </a:p>
          <a:p>
            <a:pPr indent="0" lvl="0" marL="0" rtl="0" algn="l">
              <a:lnSpc>
                <a:spcPct val="115000"/>
              </a:lnSpc>
              <a:spcBef>
                <a:spcPts val="0"/>
              </a:spcBef>
              <a:spcAft>
                <a:spcPts val="0"/>
              </a:spcAft>
              <a:buSzPts val="1100"/>
              <a:buNone/>
            </a:pPr>
            <a:r>
              <a:rPr lang="en-US" sz="1050">
                <a:solidFill>
                  <a:srgbClr val="444746"/>
                </a:solidFill>
                <a:latin typeface="Roboto"/>
                <a:ea typeface="Roboto"/>
                <a:cs typeface="Roboto"/>
                <a:sym typeface="Roboto"/>
              </a:rPr>
              <a:t>Privacy, Safety, and Security</a:t>
            </a:r>
            <a:endParaRPr sz="1050">
              <a:solidFill>
                <a:srgbClr val="444746"/>
              </a:solidFill>
              <a:latin typeface="Roboto"/>
              <a:ea typeface="Roboto"/>
              <a:cs typeface="Roboto"/>
              <a:sym typeface="Roboto"/>
            </a:endParaRPr>
          </a:p>
          <a:p>
            <a:pPr indent="0" lvl="0" marL="0" rtl="0" algn="l">
              <a:lnSpc>
                <a:spcPct val="115000"/>
              </a:lnSpc>
              <a:spcBef>
                <a:spcPts val="0"/>
              </a:spcBef>
              <a:spcAft>
                <a:spcPts val="0"/>
              </a:spcAft>
              <a:buSzPts val="1100"/>
              <a:buNone/>
            </a:pPr>
            <a:r>
              <a:rPr lang="en-US" sz="1050">
                <a:solidFill>
                  <a:srgbClr val="444746"/>
                </a:solidFill>
                <a:latin typeface="Roboto"/>
                <a:ea typeface="Roboto"/>
                <a:cs typeface="Roboto"/>
                <a:sym typeface="Roboto"/>
              </a:rPr>
              <a:t>Responsibility and Empowerment</a:t>
            </a:r>
            <a:endParaRPr sz="1050">
              <a:solidFill>
                <a:srgbClr val="444746"/>
              </a:solidFill>
              <a:latin typeface="Roboto"/>
              <a:ea typeface="Roboto"/>
              <a:cs typeface="Roboto"/>
              <a:sym typeface="Roboto"/>
            </a:endParaRPr>
          </a:p>
          <a:p>
            <a:pPr indent="0" lvl="0" marL="0" rtl="0" algn="l">
              <a:lnSpc>
                <a:spcPct val="115000"/>
              </a:lnSpc>
              <a:spcBef>
                <a:spcPts val="0"/>
              </a:spcBef>
              <a:spcAft>
                <a:spcPts val="0"/>
              </a:spcAft>
              <a:buSzPts val="1100"/>
              <a:buNone/>
            </a:pPr>
            <a:r>
              <a:t/>
            </a:r>
            <a:endParaRPr sz="1050">
              <a:solidFill>
                <a:srgbClr val="444746"/>
              </a:solidFill>
              <a:highlight>
                <a:srgbClr val="FFFFFF"/>
              </a:highlight>
              <a:latin typeface="Roboto"/>
              <a:ea typeface="Roboto"/>
              <a:cs typeface="Roboto"/>
              <a:sym typeface="Roboto"/>
            </a:endParaRPr>
          </a:p>
          <a:p>
            <a:pPr indent="0" lvl="0" marL="0" rtl="0" algn="l">
              <a:lnSpc>
                <a:spcPct val="115000"/>
              </a:lnSpc>
              <a:spcBef>
                <a:spcPts val="0"/>
              </a:spcBef>
              <a:spcAft>
                <a:spcPts val="0"/>
              </a:spcAft>
              <a:buSzPts val="1100"/>
              <a:buNone/>
            </a:pPr>
            <a:r>
              <a:rPr lang="en-US" sz="1050">
                <a:solidFill>
                  <a:srgbClr val="444746"/>
                </a:solidFill>
                <a:highlight>
                  <a:srgbClr val="FF00FF"/>
                </a:highlight>
                <a:latin typeface="Roboto"/>
                <a:ea typeface="Roboto"/>
                <a:cs typeface="Roboto"/>
                <a:sym typeface="Roboto"/>
              </a:rPr>
              <a:t>Pillar B:</a:t>
            </a:r>
            <a:endParaRPr sz="1050">
              <a:solidFill>
                <a:srgbClr val="444746"/>
              </a:solidFill>
              <a:highlight>
                <a:srgbClr val="FF00FF"/>
              </a:highlight>
              <a:latin typeface="Roboto"/>
              <a:ea typeface="Roboto"/>
              <a:cs typeface="Roboto"/>
              <a:sym typeface="Roboto"/>
            </a:endParaRPr>
          </a:p>
          <a:p>
            <a:pPr indent="0" lvl="0" marL="0" rtl="0" algn="l">
              <a:lnSpc>
                <a:spcPct val="115000"/>
              </a:lnSpc>
              <a:spcBef>
                <a:spcPts val="0"/>
              </a:spcBef>
              <a:spcAft>
                <a:spcPts val="0"/>
              </a:spcAft>
              <a:buSzPts val="1100"/>
              <a:buNone/>
            </a:pPr>
            <a:r>
              <a:rPr b="1" lang="en-US" sz="1100">
                <a:latin typeface="Arial"/>
                <a:ea typeface="Arial"/>
                <a:cs typeface="Arial"/>
                <a:sym typeface="Arial"/>
              </a:rPr>
              <a:t>Authentic Context</a:t>
            </a:r>
            <a:r>
              <a:rPr lang="en-US" sz="1100">
                <a:latin typeface="Arial"/>
                <a:ea typeface="Arial"/>
                <a:cs typeface="Arial"/>
                <a:sym typeface="Arial"/>
              </a:rPr>
              <a:t>: Real-life environments motivate learning by reflecting how knowledge is used.</a:t>
            </a:r>
            <a:endParaRPr sz="1100">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Char char="●"/>
            </a:pPr>
            <a:r>
              <a:rPr i="1" lang="en-US" sz="1100">
                <a:latin typeface="Arial"/>
                <a:ea typeface="Arial"/>
                <a:cs typeface="Arial"/>
                <a:sym typeface="Arial"/>
              </a:rPr>
              <a:t>Example</a:t>
            </a:r>
            <a:r>
              <a:rPr lang="en-US" sz="1100">
                <a:latin typeface="Arial"/>
                <a:ea typeface="Arial"/>
                <a:cs typeface="Arial"/>
                <a:sym typeface="Arial"/>
              </a:rPr>
              <a:t>: Students design a database to manage school library operations, linking their learning to daily experiences like cataloging or borrowing books.</a:t>
            </a:r>
            <a:endParaRPr sz="1100">
              <a:latin typeface="Arial"/>
              <a:ea typeface="Arial"/>
              <a:cs typeface="Arial"/>
              <a:sym typeface="Arial"/>
            </a:endParaRPr>
          </a:p>
          <a:p>
            <a:pPr indent="0" lvl="0" marL="0" rtl="0" algn="l">
              <a:lnSpc>
                <a:spcPct val="115000"/>
              </a:lnSpc>
              <a:spcBef>
                <a:spcPts val="1200"/>
              </a:spcBef>
              <a:spcAft>
                <a:spcPts val="0"/>
              </a:spcAft>
              <a:buSzPts val="1100"/>
              <a:buNone/>
            </a:pPr>
            <a:r>
              <a:rPr b="1" lang="en-US" sz="1100">
                <a:latin typeface="Arial"/>
                <a:ea typeface="Arial"/>
                <a:cs typeface="Arial"/>
                <a:sym typeface="Arial"/>
              </a:rPr>
              <a:t>Authentic Task</a:t>
            </a:r>
            <a:r>
              <a:rPr lang="en-US" sz="1100">
                <a:latin typeface="Arial"/>
                <a:ea typeface="Arial"/>
                <a:cs typeface="Arial"/>
                <a:sym typeface="Arial"/>
              </a:rPr>
              <a:t>: Complex, interdisciplinary tasks with real-world relevance require sustained effort.</a:t>
            </a:r>
            <a:endParaRPr sz="1100">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Char char="●"/>
            </a:pPr>
            <a:r>
              <a:rPr i="1" lang="en-US" sz="1100">
                <a:latin typeface="Arial"/>
                <a:ea typeface="Arial"/>
                <a:cs typeface="Arial"/>
                <a:sym typeface="Arial"/>
              </a:rPr>
              <a:t>Example</a:t>
            </a:r>
            <a:r>
              <a:rPr lang="en-US" sz="1100">
                <a:latin typeface="Arial"/>
                <a:ea typeface="Arial"/>
                <a:cs typeface="Arial"/>
                <a:sym typeface="Arial"/>
              </a:rPr>
              <a:t>: Students build a digital library management system, deciding on data fields and tools for implementation (e.g., Google Sheets), refining their design over weeks.</a:t>
            </a:r>
            <a:endParaRPr sz="1100">
              <a:latin typeface="Arial"/>
              <a:ea typeface="Arial"/>
              <a:cs typeface="Arial"/>
              <a:sym typeface="Arial"/>
            </a:endParaRPr>
          </a:p>
          <a:p>
            <a:pPr indent="0" lvl="0" marL="0" rtl="0" algn="l">
              <a:lnSpc>
                <a:spcPct val="115000"/>
              </a:lnSpc>
              <a:spcBef>
                <a:spcPts val="1200"/>
              </a:spcBef>
              <a:spcAft>
                <a:spcPts val="0"/>
              </a:spcAft>
              <a:buSzPts val="1100"/>
              <a:buNone/>
            </a:pPr>
            <a:r>
              <a:rPr b="1" lang="en-US" sz="1100">
                <a:latin typeface="Arial"/>
                <a:ea typeface="Arial"/>
                <a:cs typeface="Arial"/>
                <a:sym typeface="Arial"/>
              </a:rPr>
              <a:t>Expert Performance</a:t>
            </a:r>
            <a:r>
              <a:rPr lang="en-US" sz="1100">
                <a:latin typeface="Arial"/>
                <a:ea typeface="Arial"/>
                <a:cs typeface="Arial"/>
                <a:sym typeface="Arial"/>
              </a:rPr>
              <a:t>: Learn from role models to observe real-life expertise and share stories.</a:t>
            </a:r>
            <a:endParaRPr sz="1100">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Char char="●"/>
            </a:pPr>
            <a:r>
              <a:rPr i="1" lang="en-US" sz="1100">
                <a:latin typeface="Arial"/>
                <a:ea typeface="Arial"/>
                <a:cs typeface="Arial"/>
                <a:sym typeface="Arial"/>
              </a:rPr>
              <a:t>Example</a:t>
            </a:r>
            <a:r>
              <a:rPr lang="en-US" sz="1100">
                <a:latin typeface="Arial"/>
                <a:ea typeface="Arial"/>
                <a:cs typeface="Arial"/>
                <a:sym typeface="Arial"/>
              </a:rPr>
              <a:t>: A robotics expert demonstrates programming robots for recycling tasks, explaining data-driven decisions.</a:t>
            </a:r>
            <a:endParaRPr sz="1100">
              <a:latin typeface="Arial"/>
              <a:ea typeface="Arial"/>
              <a:cs typeface="Arial"/>
              <a:sym typeface="Arial"/>
            </a:endParaRPr>
          </a:p>
          <a:p>
            <a:pPr indent="0" lvl="0" marL="0" rtl="0" algn="l">
              <a:lnSpc>
                <a:spcPct val="115000"/>
              </a:lnSpc>
              <a:spcBef>
                <a:spcPts val="1200"/>
              </a:spcBef>
              <a:spcAft>
                <a:spcPts val="0"/>
              </a:spcAft>
              <a:buSzPts val="1100"/>
              <a:buNone/>
            </a:pPr>
            <a:r>
              <a:rPr b="1" lang="en-US" sz="1100">
                <a:latin typeface="Arial"/>
                <a:ea typeface="Arial"/>
                <a:cs typeface="Arial"/>
                <a:sym typeface="Arial"/>
              </a:rPr>
              <a:t>Multiple Perspectives</a:t>
            </a:r>
            <a:r>
              <a:rPr lang="en-US" sz="1100">
                <a:latin typeface="Arial"/>
                <a:ea typeface="Arial"/>
                <a:cs typeface="Arial"/>
                <a:sym typeface="Arial"/>
              </a:rPr>
              <a:t>: Explore various roles to understand different viewpoints.</a:t>
            </a:r>
            <a:endParaRPr sz="1100">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Char char="●"/>
            </a:pPr>
            <a:r>
              <a:rPr i="1" lang="en-US" sz="1100">
                <a:latin typeface="Arial"/>
                <a:ea typeface="Arial"/>
                <a:cs typeface="Arial"/>
                <a:sym typeface="Arial"/>
              </a:rPr>
              <a:t>Example</a:t>
            </a:r>
            <a:r>
              <a:rPr lang="en-US" sz="1100">
                <a:latin typeface="Arial"/>
                <a:ea typeface="Arial"/>
                <a:cs typeface="Arial"/>
                <a:sym typeface="Arial"/>
              </a:rPr>
              <a:t>: Students consider the needs of librarians, teachers, and peers when designing the digital library system.</a:t>
            </a:r>
            <a:endParaRPr sz="1100">
              <a:latin typeface="Arial"/>
              <a:ea typeface="Arial"/>
              <a:cs typeface="Arial"/>
              <a:sym typeface="Arial"/>
            </a:endParaRPr>
          </a:p>
          <a:p>
            <a:pPr indent="0" lvl="0" marL="0" rtl="0" algn="l">
              <a:lnSpc>
                <a:spcPct val="115000"/>
              </a:lnSpc>
              <a:spcBef>
                <a:spcPts val="1200"/>
              </a:spcBef>
              <a:spcAft>
                <a:spcPts val="0"/>
              </a:spcAft>
              <a:buSzPts val="1100"/>
              <a:buNone/>
            </a:pPr>
            <a:r>
              <a:rPr b="1" lang="en-US" sz="1100">
                <a:latin typeface="Arial"/>
                <a:ea typeface="Arial"/>
                <a:cs typeface="Arial"/>
                <a:sym typeface="Arial"/>
              </a:rPr>
              <a:t>Collaboration</a:t>
            </a:r>
            <a:r>
              <a:rPr lang="en-US" sz="1100">
                <a:latin typeface="Arial"/>
                <a:ea typeface="Arial"/>
                <a:cs typeface="Arial"/>
                <a:sym typeface="Arial"/>
              </a:rPr>
              <a:t>: Work in groups, sharing roles for whole-team success.</a:t>
            </a:r>
            <a:endParaRPr sz="1100">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Char char="●"/>
            </a:pPr>
            <a:r>
              <a:rPr i="1" lang="en-US" sz="1100">
                <a:latin typeface="Arial"/>
                <a:ea typeface="Arial"/>
                <a:cs typeface="Arial"/>
                <a:sym typeface="Arial"/>
              </a:rPr>
              <a:t>Example</a:t>
            </a:r>
            <a:r>
              <a:rPr lang="en-US" sz="1100">
                <a:latin typeface="Arial"/>
                <a:ea typeface="Arial"/>
                <a:cs typeface="Arial"/>
                <a:sym typeface="Arial"/>
              </a:rPr>
              <a:t>: Teams focus on different aspects—interface design, user testing—to collaboratively develop the library system.</a:t>
            </a:r>
            <a:endParaRPr sz="1100">
              <a:latin typeface="Arial"/>
              <a:ea typeface="Arial"/>
              <a:cs typeface="Arial"/>
              <a:sym typeface="Arial"/>
            </a:endParaRPr>
          </a:p>
          <a:p>
            <a:pPr indent="0" lvl="0" marL="0" rtl="0" algn="l">
              <a:lnSpc>
                <a:spcPct val="115000"/>
              </a:lnSpc>
              <a:spcBef>
                <a:spcPts val="1200"/>
              </a:spcBef>
              <a:spcAft>
                <a:spcPts val="0"/>
              </a:spcAft>
              <a:buSzPts val="1100"/>
              <a:buNone/>
            </a:pPr>
            <a:r>
              <a:rPr b="1" lang="en-US" sz="1100">
                <a:latin typeface="Arial"/>
                <a:ea typeface="Arial"/>
                <a:cs typeface="Arial"/>
                <a:sym typeface="Arial"/>
              </a:rPr>
              <a:t>Articulation</a:t>
            </a:r>
            <a:r>
              <a:rPr lang="en-US" sz="1100">
                <a:latin typeface="Arial"/>
                <a:ea typeface="Arial"/>
                <a:cs typeface="Arial"/>
                <a:sym typeface="Arial"/>
              </a:rPr>
              <a:t>: Present work and decisions through social interaction.</a:t>
            </a:r>
            <a:endParaRPr sz="1100">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Char char="●"/>
            </a:pPr>
            <a:r>
              <a:rPr i="1" lang="en-US" sz="1100">
                <a:latin typeface="Arial"/>
                <a:ea typeface="Arial"/>
                <a:cs typeface="Arial"/>
                <a:sym typeface="Arial"/>
              </a:rPr>
              <a:t>Example</a:t>
            </a:r>
            <a:r>
              <a:rPr lang="en-US" sz="1100">
                <a:latin typeface="Arial"/>
                <a:ea typeface="Arial"/>
                <a:cs typeface="Arial"/>
                <a:sym typeface="Arial"/>
              </a:rPr>
              <a:t>: Students explain their user interface design using diagrams and demos to peers and teachers.</a:t>
            </a:r>
            <a:endParaRPr sz="1100">
              <a:latin typeface="Arial"/>
              <a:ea typeface="Arial"/>
              <a:cs typeface="Arial"/>
              <a:sym typeface="Arial"/>
            </a:endParaRPr>
          </a:p>
          <a:p>
            <a:pPr indent="0" lvl="0" marL="0" rtl="0" algn="l">
              <a:lnSpc>
                <a:spcPct val="115000"/>
              </a:lnSpc>
              <a:spcBef>
                <a:spcPts val="1200"/>
              </a:spcBef>
              <a:spcAft>
                <a:spcPts val="0"/>
              </a:spcAft>
              <a:buSzPts val="1100"/>
              <a:buNone/>
            </a:pPr>
            <a:r>
              <a:rPr b="1" lang="en-US" sz="1100">
                <a:latin typeface="Arial"/>
                <a:ea typeface="Arial"/>
                <a:cs typeface="Arial"/>
                <a:sym typeface="Arial"/>
              </a:rPr>
              <a:t>Reflection</a:t>
            </a:r>
            <a:r>
              <a:rPr lang="en-US" sz="1100">
                <a:latin typeface="Arial"/>
                <a:ea typeface="Arial"/>
                <a:cs typeface="Arial"/>
                <a:sym typeface="Arial"/>
              </a:rPr>
              <a:t>: Think critically about choices and their impact.</a:t>
            </a:r>
            <a:endParaRPr sz="1100">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Char char="●"/>
            </a:pPr>
            <a:r>
              <a:rPr i="1" lang="en-US" sz="1100">
                <a:latin typeface="Arial"/>
                <a:ea typeface="Arial"/>
                <a:cs typeface="Arial"/>
                <a:sym typeface="Arial"/>
              </a:rPr>
              <a:t>Example</a:t>
            </a:r>
            <a:r>
              <a:rPr lang="en-US" sz="1100">
                <a:latin typeface="Arial"/>
                <a:ea typeface="Arial"/>
                <a:cs typeface="Arial"/>
                <a:sym typeface="Arial"/>
              </a:rPr>
              <a:t>: Students maintain journals detailing challenges, decisions, and improvements during project development.</a:t>
            </a:r>
            <a:endParaRPr sz="1100">
              <a:latin typeface="Arial"/>
              <a:ea typeface="Arial"/>
              <a:cs typeface="Arial"/>
              <a:sym typeface="Arial"/>
            </a:endParaRPr>
          </a:p>
          <a:p>
            <a:pPr indent="0" lvl="0" marL="0" rtl="0" algn="l">
              <a:lnSpc>
                <a:spcPct val="115000"/>
              </a:lnSpc>
              <a:spcBef>
                <a:spcPts val="1200"/>
              </a:spcBef>
              <a:spcAft>
                <a:spcPts val="0"/>
              </a:spcAft>
              <a:buSzPts val="1100"/>
              <a:buNone/>
            </a:pPr>
            <a:r>
              <a:rPr b="1" lang="en-US" sz="1100">
                <a:latin typeface="Arial"/>
                <a:ea typeface="Arial"/>
                <a:cs typeface="Arial"/>
                <a:sym typeface="Arial"/>
              </a:rPr>
              <a:t>Scaffolding</a:t>
            </a:r>
            <a:r>
              <a:rPr lang="en-US" sz="1100">
                <a:latin typeface="Arial"/>
                <a:ea typeface="Arial"/>
                <a:cs typeface="Arial"/>
                <a:sym typeface="Arial"/>
              </a:rPr>
              <a:t>: Teachers provide guided support to activate metacognition.</a:t>
            </a:r>
            <a:endParaRPr sz="1100">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Char char="●"/>
            </a:pPr>
            <a:r>
              <a:rPr i="1" lang="en-US" sz="1100">
                <a:latin typeface="Arial"/>
                <a:ea typeface="Arial"/>
                <a:cs typeface="Arial"/>
                <a:sym typeface="Arial"/>
              </a:rPr>
              <a:t>Example</a:t>
            </a:r>
            <a:r>
              <a:rPr lang="en-US" sz="1100">
                <a:latin typeface="Arial"/>
                <a:ea typeface="Arial"/>
                <a:cs typeface="Arial"/>
                <a:sym typeface="Arial"/>
              </a:rPr>
              <a:t>: A teacher introduces a small database example, guiding students to expand it for the school's library system.</a:t>
            </a:r>
            <a:endParaRPr sz="1100">
              <a:latin typeface="Arial"/>
              <a:ea typeface="Arial"/>
              <a:cs typeface="Arial"/>
              <a:sym typeface="Arial"/>
            </a:endParaRPr>
          </a:p>
          <a:p>
            <a:pPr indent="0" lvl="0" marL="0" rtl="0" algn="l">
              <a:lnSpc>
                <a:spcPct val="115000"/>
              </a:lnSpc>
              <a:spcBef>
                <a:spcPts val="1200"/>
              </a:spcBef>
              <a:spcAft>
                <a:spcPts val="0"/>
              </a:spcAft>
              <a:buSzPts val="1100"/>
              <a:buNone/>
            </a:pPr>
            <a:r>
              <a:rPr b="1" lang="en-US" sz="1100">
                <a:latin typeface="Arial"/>
                <a:ea typeface="Arial"/>
                <a:cs typeface="Arial"/>
                <a:sym typeface="Arial"/>
              </a:rPr>
              <a:t>Authentic Assessment</a:t>
            </a:r>
            <a:r>
              <a:rPr lang="en-US" sz="1100">
                <a:latin typeface="Arial"/>
                <a:ea typeface="Arial"/>
                <a:cs typeface="Arial"/>
                <a:sym typeface="Arial"/>
              </a:rPr>
              <a:t>: Combine skill- and performance-based evaluations, integrating them into tasks.</a:t>
            </a:r>
            <a:endParaRPr sz="1100">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Char char="●"/>
            </a:pPr>
            <a:r>
              <a:rPr i="1" lang="en-US" sz="1100">
                <a:latin typeface="Arial"/>
                <a:ea typeface="Arial"/>
                <a:cs typeface="Arial"/>
                <a:sym typeface="Arial"/>
              </a:rPr>
              <a:t>Example</a:t>
            </a:r>
            <a:r>
              <a:rPr lang="en-US" sz="1100">
                <a:latin typeface="Arial"/>
                <a:ea typeface="Arial"/>
                <a:cs typeface="Arial"/>
                <a:sym typeface="Arial"/>
              </a:rPr>
              <a:t>: Students are evaluated on their library system's functionality, teamwork, and the clarity of their user manual for non-technical users.</a:t>
            </a:r>
            <a:endParaRPr sz="1100">
              <a:latin typeface="Arial"/>
              <a:ea typeface="Arial"/>
              <a:cs typeface="Arial"/>
              <a:sym typeface="Arial"/>
            </a:endParaRPr>
          </a:p>
          <a:p>
            <a:pPr indent="0" lvl="0" marL="0" rtl="0" algn="l">
              <a:lnSpc>
                <a:spcPct val="115000"/>
              </a:lnSpc>
              <a:spcBef>
                <a:spcPts val="1200"/>
              </a:spcBef>
              <a:spcAft>
                <a:spcPts val="0"/>
              </a:spcAft>
              <a:buSzPts val="1400"/>
              <a:buNone/>
            </a:pPr>
            <a:r>
              <a:rPr lang="en-US" sz="1100">
                <a:highlight>
                  <a:srgbClr val="FFFF00"/>
                </a:highlight>
                <a:latin typeface="Arial"/>
                <a:ea typeface="Arial"/>
                <a:cs typeface="Arial"/>
                <a:sym typeface="Arial"/>
              </a:rPr>
              <a:t>Pillar C:</a:t>
            </a:r>
            <a:endParaRPr sz="1100">
              <a:highlight>
                <a:srgbClr val="FFFF00"/>
              </a:highlight>
              <a:latin typeface="Arial"/>
              <a:ea typeface="Arial"/>
              <a:cs typeface="Arial"/>
              <a:sym typeface="Arial"/>
            </a:endParaRPr>
          </a:p>
          <a:p>
            <a:pPr indent="0" lvl="0" marL="0" rtl="0" algn="l">
              <a:lnSpc>
                <a:spcPct val="115000"/>
              </a:lnSpc>
              <a:spcBef>
                <a:spcPts val="1400"/>
              </a:spcBef>
              <a:spcAft>
                <a:spcPts val="0"/>
              </a:spcAft>
              <a:buClr>
                <a:schemeClr val="dk1"/>
              </a:buClr>
              <a:buSzPts val="1100"/>
              <a:buFont typeface="Arial"/>
              <a:buNone/>
            </a:pPr>
            <a:r>
              <a:rPr b="1" lang="en-US" sz="1300">
                <a:latin typeface="Arial"/>
                <a:ea typeface="Arial"/>
                <a:cs typeface="Arial"/>
                <a:sym typeface="Arial"/>
              </a:rPr>
              <a:t>Principles for Designing Gender-Inclusive Environments:</a:t>
            </a:r>
            <a:endParaRPr b="1" sz="1300">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AutoNum type="arabicPeriod"/>
            </a:pPr>
            <a:r>
              <a:rPr b="1" lang="en-US" sz="1100">
                <a:latin typeface="Arial"/>
                <a:ea typeface="Arial"/>
                <a:cs typeface="Arial"/>
                <a:sym typeface="Arial"/>
              </a:rPr>
              <a:t>Diverse Role Models in STEM</a:t>
            </a:r>
            <a:r>
              <a:rPr lang="en-US" sz="1100">
                <a:latin typeface="Arial"/>
                <a:ea typeface="Arial"/>
                <a:cs typeface="Arial"/>
                <a:sym typeface="Arial"/>
              </a:rPr>
              <a:t>:</a:t>
            </a:r>
            <a:endParaRPr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lang="en-US" sz="1100">
                <a:latin typeface="Arial"/>
                <a:ea typeface="Arial"/>
                <a:cs typeface="Arial"/>
                <a:sym typeface="Arial"/>
              </a:rPr>
              <a:t>Incorporate non-binary and female role models in the curriculum.</a:t>
            </a:r>
            <a:endParaRPr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i="1" lang="en-US" sz="1100">
                <a:latin typeface="Arial"/>
                <a:ea typeface="Arial"/>
                <a:cs typeface="Arial"/>
                <a:sym typeface="Arial"/>
              </a:rPr>
              <a:t>Example</a:t>
            </a:r>
            <a:r>
              <a:rPr lang="en-US" sz="1100">
                <a:latin typeface="Arial"/>
                <a:ea typeface="Arial"/>
                <a:cs typeface="Arial"/>
                <a:sym typeface="Arial"/>
              </a:rPr>
              <a:t>: Invite a female data scientist to share her experience managing library databases, highlighting women’s contributions to STEM.</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AutoNum type="arabicPeriod"/>
            </a:pPr>
            <a:r>
              <a:rPr b="1" lang="en-US" sz="1100">
                <a:latin typeface="Arial"/>
                <a:ea typeface="Arial"/>
                <a:cs typeface="Arial"/>
                <a:sym typeface="Arial"/>
              </a:rPr>
              <a:t>Gender-Inclusive Learning Materials &amp; Language</a:t>
            </a:r>
            <a:r>
              <a:rPr lang="en-US" sz="1100">
                <a:latin typeface="Arial"/>
                <a:ea typeface="Arial"/>
                <a:cs typeface="Arial"/>
                <a:sym typeface="Arial"/>
              </a:rPr>
              <a:t>:</a:t>
            </a:r>
            <a:endParaRPr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lang="en-US" sz="1100">
                <a:latin typeface="Arial"/>
                <a:ea typeface="Arial"/>
                <a:cs typeface="Arial"/>
                <a:sym typeface="Arial"/>
              </a:rPr>
              <a:t>Use inclusive language (e.g., “they” instead of “he/she”), avoid assumptions, and address biased language.</a:t>
            </a:r>
            <a:endParaRPr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i="1" lang="en-US" sz="1100">
                <a:latin typeface="Arial"/>
                <a:ea typeface="Arial"/>
                <a:cs typeface="Arial"/>
                <a:sym typeface="Arial"/>
              </a:rPr>
              <a:t>Example</a:t>
            </a:r>
            <a:r>
              <a:rPr lang="en-US" sz="1100">
                <a:latin typeface="Arial"/>
                <a:ea typeface="Arial"/>
                <a:cs typeface="Arial"/>
                <a:sym typeface="Arial"/>
              </a:rPr>
              <a:t>: Ensure the library system uses gender-neutral terms like “users” instead of “he/she” in its design.</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AutoNum type="arabicPeriod"/>
            </a:pPr>
            <a:r>
              <a:rPr b="1" lang="en-US" sz="1100">
                <a:latin typeface="Arial"/>
                <a:ea typeface="Arial"/>
                <a:cs typeface="Arial"/>
                <a:sym typeface="Arial"/>
              </a:rPr>
              <a:t>Equitable Engagement in Collaborative Learning</a:t>
            </a:r>
            <a:r>
              <a:rPr lang="en-US" sz="1100">
                <a:latin typeface="Arial"/>
                <a:ea typeface="Arial"/>
                <a:cs typeface="Arial"/>
                <a:sym typeface="Arial"/>
              </a:rPr>
              <a:t>:</a:t>
            </a:r>
            <a:endParaRPr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lang="en-US" sz="1100">
                <a:latin typeface="Arial"/>
                <a:ea typeface="Arial"/>
                <a:cs typeface="Arial"/>
                <a:sym typeface="Arial"/>
              </a:rPr>
              <a:t>Create mixed-gender teams with equal roles and rotated leadership.</a:t>
            </a:r>
            <a:endParaRPr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i="1" lang="en-US" sz="1100">
                <a:latin typeface="Arial"/>
                <a:ea typeface="Arial"/>
                <a:cs typeface="Arial"/>
                <a:sym typeface="Arial"/>
              </a:rPr>
              <a:t>Example</a:t>
            </a:r>
            <a:r>
              <a:rPr lang="en-US" sz="1100">
                <a:latin typeface="Arial"/>
                <a:ea typeface="Arial"/>
                <a:cs typeface="Arial"/>
                <a:sym typeface="Arial"/>
              </a:rPr>
              <a:t>: Divide students into teams to design components of the library system, ensuring fairness and diverse perspectives.</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AutoNum type="arabicPeriod"/>
            </a:pPr>
            <a:r>
              <a:rPr b="1" lang="en-US" sz="1100">
                <a:latin typeface="Arial"/>
                <a:ea typeface="Arial"/>
                <a:cs typeface="Arial"/>
                <a:sym typeface="Arial"/>
              </a:rPr>
              <a:t>Inclusive Classroom Interactions</a:t>
            </a:r>
            <a:r>
              <a:rPr lang="en-US" sz="1100">
                <a:latin typeface="Arial"/>
                <a:ea typeface="Arial"/>
                <a:cs typeface="Arial"/>
                <a:sym typeface="Arial"/>
              </a:rPr>
              <a:t>:</a:t>
            </a:r>
            <a:endParaRPr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lang="en-US" sz="1100">
                <a:latin typeface="Arial"/>
                <a:ea typeface="Arial"/>
                <a:cs typeface="Arial"/>
                <a:sym typeface="Arial"/>
              </a:rPr>
              <a:t>Provide equal attention, challenge stereotypes, and foster a supportive environment.</a:t>
            </a:r>
            <a:endParaRPr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i="1" lang="en-US" sz="1100">
                <a:latin typeface="Arial"/>
                <a:ea typeface="Arial"/>
                <a:cs typeface="Arial"/>
                <a:sym typeface="Arial"/>
              </a:rPr>
              <a:t>Example</a:t>
            </a:r>
            <a:r>
              <a:rPr lang="en-US" sz="1100">
                <a:latin typeface="Arial"/>
                <a:ea typeface="Arial"/>
                <a:cs typeface="Arial"/>
                <a:sym typeface="Arial"/>
              </a:rPr>
              <a:t>: Encourage equal participation during group projects, actively listening to all ideas and providing feedback.</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AutoNum type="arabicPeriod"/>
            </a:pPr>
            <a:r>
              <a:rPr b="1" lang="en-US" sz="1100">
                <a:latin typeface="Arial"/>
                <a:ea typeface="Arial"/>
                <a:cs typeface="Arial"/>
                <a:sym typeface="Arial"/>
              </a:rPr>
              <a:t>Real-World Applications of STEM</a:t>
            </a:r>
            <a:r>
              <a:rPr lang="en-US" sz="1100">
                <a:latin typeface="Arial"/>
                <a:ea typeface="Arial"/>
                <a:cs typeface="Arial"/>
                <a:sym typeface="Arial"/>
              </a:rPr>
              <a:t>:</a:t>
            </a:r>
            <a:endParaRPr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lang="en-US" sz="1100">
                <a:latin typeface="Arial"/>
                <a:ea typeface="Arial"/>
                <a:cs typeface="Arial"/>
                <a:sym typeface="Arial"/>
              </a:rPr>
              <a:t>Use tasks that solve real-world problems and improve lives.</a:t>
            </a:r>
            <a:endParaRPr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i="1" lang="en-US" sz="1100">
                <a:latin typeface="Arial"/>
                <a:ea typeface="Arial"/>
                <a:cs typeface="Arial"/>
                <a:sym typeface="Arial"/>
              </a:rPr>
              <a:t>Example</a:t>
            </a:r>
            <a:r>
              <a:rPr lang="en-US" sz="1100">
                <a:latin typeface="Arial"/>
                <a:ea typeface="Arial"/>
                <a:cs typeface="Arial"/>
                <a:sym typeface="Arial"/>
              </a:rPr>
              <a:t>: Highlight how digital library systems improve reFonte access, bridging educational gaps for underprivileged girls.</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AutoNum type="arabicPeriod"/>
            </a:pPr>
            <a:r>
              <a:rPr b="1" lang="en-US" sz="1100">
                <a:latin typeface="Arial"/>
                <a:ea typeface="Arial"/>
                <a:cs typeface="Arial"/>
                <a:sym typeface="Arial"/>
              </a:rPr>
              <a:t>Normalizing Failure and Perseverance</a:t>
            </a:r>
            <a:r>
              <a:rPr lang="en-US" sz="1100">
                <a:latin typeface="Arial"/>
                <a:ea typeface="Arial"/>
                <a:cs typeface="Arial"/>
                <a:sym typeface="Arial"/>
              </a:rPr>
              <a:t>:</a:t>
            </a:r>
            <a:endParaRPr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lang="en-US" sz="1100">
                <a:latin typeface="Arial"/>
                <a:ea typeface="Arial"/>
                <a:cs typeface="Arial"/>
                <a:sym typeface="Arial"/>
              </a:rPr>
              <a:t>Emphasize that failure is a natural part of the learning process to build resilience.</a:t>
            </a:r>
            <a:endParaRPr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i="1" lang="en-US" sz="1100">
                <a:latin typeface="Arial"/>
                <a:ea typeface="Arial"/>
                <a:cs typeface="Arial"/>
                <a:sym typeface="Arial"/>
              </a:rPr>
              <a:t>Example</a:t>
            </a:r>
            <a:r>
              <a:rPr lang="en-US" sz="1100">
                <a:latin typeface="Arial"/>
                <a:ea typeface="Arial"/>
                <a:cs typeface="Arial"/>
                <a:sym typeface="Arial"/>
              </a:rPr>
              <a:t>: Encourage students to view debugging and iteration in database design as learning opportunities.</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AutoNum type="arabicPeriod"/>
            </a:pPr>
            <a:r>
              <a:rPr b="1" lang="en-US" sz="1100">
                <a:latin typeface="Arial"/>
                <a:ea typeface="Arial"/>
                <a:cs typeface="Arial"/>
                <a:sym typeface="Arial"/>
              </a:rPr>
              <a:t>Diverse Teaching Strategies</a:t>
            </a:r>
            <a:r>
              <a:rPr lang="en-US" sz="1100">
                <a:latin typeface="Arial"/>
                <a:ea typeface="Arial"/>
                <a:cs typeface="Arial"/>
                <a:sym typeface="Arial"/>
              </a:rPr>
              <a:t>:</a:t>
            </a:r>
            <a:endParaRPr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lang="en-US" sz="1100">
                <a:latin typeface="Arial"/>
                <a:ea typeface="Arial"/>
                <a:cs typeface="Arial"/>
                <a:sym typeface="Arial"/>
              </a:rPr>
              <a:t>Use varied methods to cater to different learning styles.</a:t>
            </a:r>
            <a:endParaRPr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i="1" lang="en-US" sz="1100">
                <a:latin typeface="Arial"/>
                <a:ea typeface="Arial"/>
                <a:cs typeface="Arial"/>
                <a:sym typeface="Arial"/>
              </a:rPr>
              <a:t>Example</a:t>
            </a:r>
            <a:r>
              <a:rPr lang="en-US" sz="1100">
                <a:latin typeface="Arial"/>
                <a:ea typeface="Arial"/>
                <a:cs typeface="Arial"/>
                <a:sym typeface="Arial"/>
              </a:rPr>
              <a:t>: Teach database design through videos, diagrams, and hands-on activities to ensure inclusivity.</a:t>
            </a:r>
            <a:endParaRPr sz="1100">
              <a:latin typeface="Arial"/>
              <a:ea typeface="Arial"/>
              <a:cs typeface="Arial"/>
              <a:sym typeface="Arial"/>
            </a:endParaRPr>
          </a:p>
          <a:p>
            <a:pPr indent="0" lvl="0" marL="0" rtl="0" algn="l">
              <a:lnSpc>
                <a:spcPct val="115000"/>
              </a:lnSpc>
              <a:spcBef>
                <a:spcPts val="1200"/>
              </a:spcBef>
              <a:spcAft>
                <a:spcPts val="0"/>
              </a:spcAft>
              <a:buSzPts val="1400"/>
              <a:buNone/>
            </a:pPr>
            <a:r>
              <a:rPr lang="en-US" sz="1100">
                <a:highlight>
                  <a:srgbClr val="FF00FF"/>
                </a:highlight>
                <a:latin typeface="Arial"/>
                <a:ea typeface="Arial"/>
                <a:cs typeface="Arial"/>
                <a:sym typeface="Arial"/>
              </a:rPr>
              <a:t>Pillar D:</a:t>
            </a:r>
            <a:endParaRPr sz="1100">
              <a:highlight>
                <a:srgbClr val="FF00FF"/>
              </a:highlight>
              <a:latin typeface="Arial"/>
              <a:ea typeface="Arial"/>
              <a:cs typeface="Arial"/>
              <a:sym typeface="Arial"/>
            </a:endParaRPr>
          </a:p>
          <a:p>
            <a:pPr indent="0" lvl="0" marL="0" rtl="0" algn="l">
              <a:lnSpc>
                <a:spcPct val="115000"/>
              </a:lnSpc>
              <a:spcBef>
                <a:spcPts val="1400"/>
              </a:spcBef>
              <a:spcAft>
                <a:spcPts val="0"/>
              </a:spcAft>
              <a:buClr>
                <a:schemeClr val="dk1"/>
              </a:buClr>
              <a:buSzPts val="1100"/>
              <a:buFont typeface="Arial"/>
              <a:buNone/>
            </a:pPr>
            <a:r>
              <a:rPr b="1" lang="en-US" sz="1300">
                <a:latin typeface="Arial"/>
                <a:ea typeface="Arial"/>
                <a:cs typeface="Arial"/>
                <a:sym typeface="Arial"/>
              </a:rPr>
              <a:t>Pre-Service Teachers Training:</a:t>
            </a:r>
            <a:endParaRPr b="1" sz="1300">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AutoNum type="arabicPeriod"/>
            </a:pPr>
            <a:r>
              <a:rPr b="1" lang="en-US" sz="1100">
                <a:latin typeface="Arial"/>
                <a:ea typeface="Arial"/>
                <a:cs typeface="Arial"/>
                <a:sym typeface="Arial"/>
              </a:rPr>
              <a:t>Enriched Seminars</a:t>
            </a:r>
            <a:r>
              <a:rPr lang="en-US" sz="1100">
                <a:latin typeface="Arial"/>
                <a:ea typeface="Arial"/>
                <a:cs typeface="Arial"/>
                <a:sym typeface="Arial"/>
              </a:rPr>
              <a:t>: Equip future teachers with informatics knowledge, emphasizing real-world applications, integrated tech, and growth mindset.</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AutoNum type="arabicPeriod"/>
            </a:pPr>
            <a:r>
              <a:rPr b="1" lang="en-US" sz="1100">
                <a:latin typeface="Arial"/>
                <a:ea typeface="Arial"/>
                <a:cs typeface="Arial"/>
                <a:sym typeface="Arial"/>
              </a:rPr>
              <a:t>Focus on Authentic Learning</a:t>
            </a:r>
            <a:r>
              <a:rPr lang="en-US" sz="1100">
                <a:latin typeface="Arial"/>
                <a:ea typeface="Arial"/>
                <a:cs typeface="Arial"/>
                <a:sym typeface="Arial"/>
              </a:rPr>
              <a:t>: Offer hands-on workshops using project-based learning and collaborative scenarios inspired by industry practices.</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AutoNum type="arabicPeriod"/>
            </a:pPr>
            <a:r>
              <a:rPr b="1" lang="en-US" sz="1100">
                <a:latin typeface="Arial"/>
                <a:ea typeface="Arial"/>
                <a:cs typeface="Arial"/>
                <a:sym typeface="Arial"/>
              </a:rPr>
              <a:t>Gender-Inclusive Practices</a:t>
            </a:r>
            <a:r>
              <a:rPr lang="en-US" sz="1100">
                <a:latin typeface="Arial"/>
                <a:ea typeface="Arial"/>
                <a:cs typeface="Arial"/>
                <a:sym typeface="Arial"/>
              </a:rPr>
              <a:t>: Train teachers on strategies for gender equity, including inclusive language, diverse role models, and addressing unconscious biases.</a:t>
            </a:r>
            <a:endParaRPr sz="1100">
              <a:latin typeface="Arial"/>
              <a:ea typeface="Arial"/>
              <a:cs typeface="Arial"/>
              <a:sym typeface="Arial"/>
            </a:endParaRPr>
          </a:p>
          <a:p>
            <a:pPr indent="0" lvl="0" marL="0" rtl="0" algn="l">
              <a:lnSpc>
                <a:spcPct val="115000"/>
              </a:lnSpc>
              <a:spcBef>
                <a:spcPts val="1400"/>
              </a:spcBef>
              <a:spcAft>
                <a:spcPts val="0"/>
              </a:spcAft>
              <a:buClr>
                <a:schemeClr val="dk1"/>
              </a:buClr>
              <a:buSzPts val="1100"/>
              <a:buFont typeface="Arial"/>
              <a:buNone/>
            </a:pPr>
            <a:r>
              <a:rPr b="1" lang="en-US" sz="1300">
                <a:latin typeface="Arial"/>
                <a:ea typeface="Arial"/>
                <a:cs typeface="Arial"/>
                <a:sym typeface="Arial"/>
              </a:rPr>
              <a:t>In-Service Teachers Professional Development:</a:t>
            </a:r>
            <a:endParaRPr b="1" sz="1300">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AutoNum type="arabicPeriod"/>
            </a:pPr>
            <a:r>
              <a:rPr b="1" lang="en-US" sz="1100">
                <a:latin typeface="Arial"/>
                <a:ea typeface="Arial"/>
                <a:cs typeface="Arial"/>
                <a:sym typeface="Arial"/>
              </a:rPr>
              <a:t>Informatics Competencies</a:t>
            </a:r>
            <a:r>
              <a:rPr lang="en-US" sz="1100">
                <a:latin typeface="Arial"/>
                <a:ea typeface="Arial"/>
                <a:cs typeface="Arial"/>
                <a:sym typeface="Arial"/>
              </a:rPr>
              <a:t>: Provide training on core informatics concepts (e.g., programming, data) alongside effective teaching methods like project-based learning, aligned with broader educational goals.</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AutoNum type="arabicPeriod"/>
            </a:pPr>
            <a:r>
              <a:rPr b="1" lang="en-US" sz="1100">
                <a:latin typeface="Arial"/>
                <a:ea typeface="Arial"/>
                <a:cs typeface="Arial"/>
                <a:sym typeface="Arial"/>
              </a:rPr>
              <a:t>Authentic Learning Environments</a:t>
            </a:r>
            <a:r>
              <a:rPr lang="en-US" sz="1100">
                <a:latin typeface="Arial"/>
                <a:ea typeface="Arial"/>
                <a:cs typeface="Arial"/>
                <a:sym typeface="Arial"/>
              </a:rPr>
              <a:t>: Develop strategies for linking informatics to real-world problems through collaborative and problem-solving activities.</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AutoNum type="arabicPeriod"/>
            </a:pPr>
            <a:r>
              <a:rPr b="1" lang="en-US" sz="1100">
                <a:latin typeface="Arial"/>
                <a:ea typeface="Arial"/>
                <a:cs typeface="Arial"/>
                <a:sym typeface="Arial"/>
              </a:rPr>
              <a:t>Gender-Inclusive Practices</a:t>
            </a:r>
            <a:r>
              <a:rPr lang="en-US" sz="1100">
                <a:latin typeface="Arial"/>
                <a:ea typeface="Arial"/>
                <a:cs typeface="Arial"/>
                <a:sym typeface="Arial"/>
              </a:rPr>
              <a:t>: Address stereotypes and unconscious biases, promote diversity, and create supportive learning environments for all students.</a:t>
            </a:r>
            <a:endParaRPr sz="1100">
              <a:latin typeface="Arial"/>
              <a:ea typeface="Arial"/>
              <a:cs typeface="Arial"/>
              <a:sym typeface="Arial"/>
            </a:endParaRPr>
          </a:p>
          <a:p>
            <a:pPr indent="0" lvl="0" marL="0" rtl="0" algn="l">
              <a:lnSpc>
                <a:spcPct val="115000"/>
              </a:lnSpc>
              <a:spcBef>
                <a:spcPts val="1200"/>
              </a:spcBef>
              <a:spcAft>
                <a:spcPts val="0"/>
              </a:spcAft>
              <a:buSzPts val="1400"/>
              <a:buNone/>
            </a:pPr>
            <a:r>
              <a:t/>
            </a:r>
            <a:endParaRPr sz="1100">
              <a:latin typeface="Arial"/>
              <a:ea typeface="Arial"/>
              <a:cs typeface="Arial"/>
              <a:sym typeface="Arial"/>
            </a:endParaRPr>
          </a:p>
          <a:p>
            <a:pPr indent="0" lvl="0" marL="0" rtl="0" algn="l">
              <a:lnSpc>
                <a:spcPct val="115000"/>
              </a:lnSpc>
              <a:spcBef>
                <a:spcPts val="1200"/>
              </a:spcBef>
              <a:spcAft>
                <a:spcPts val="0"/>
              </a:spcAft>
              <a:buSzPts val="1100"/>
              <a:buNone/>
            </a:pPr>
            <a:r>
              <a:t/>
            </a:r>
            <a:endParaRPr sz="1050">
              <a:solidFill>
                <a:srgbClr val="444746"/>
              </a:solidFill>
              <a:highlight>
                <a:srgbClr val="FFFFFF"/>
              </a:highlight>
              <a:latin typeface="Roboto"/>
              <a:ea typeface="Roboto"/>
              <a:cs typeface="Roboto"/>
              <a:sym typeface="Roboto"/>
            </a:endParaRPr>
          </a:p>
        </p:txBody>
      </p:sp>
      <p:sp>
        <p:nvSpPr>
          <p:cNvPr id="108" name="Google Shape;108;g33f97d2baad_0_12: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g33fb7fd6122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4" name="Google Shape;114;g33fb7fd6122_0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Una discussione aperta sulle sfide legate alla progettazione di attività didattiche inclusive…</a:t>
            </a:r>
            <a:endParaRPr/>
          </a:p>
        </p:txBody>
      </p:sp>
      <p:sp>
        <p:nvSpPr>
          <p:cNvPr id="115" name="Google Shape;115;g33fb7fd6122_0_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4.jpg"/><Relationship Id="rId3" Type="http://schemas.openxmlformats.org/officeDocument/2006/relationships/image" Target="../media/image1.png"/><Relationship Id="rId4" Type="http://schemas.openxmlformats.org/officeDocument/2006/relationships/image" Target="../media/image2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6.jpg"/><Relationship Id="rId3" Type="http://schemas.openxmlformats.org/officeDocument/2006/relationships/image" Target="../media/image14.jpg"/><Relationship Id="rId4" Type="http://schemas.openxmlformats.org/officeDocument/2006/relationships/image" Target="../media/image21.png"/><Relationship Id="rId5"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1" Type="http://schemas.openxmlformats.org/officeDocument/2006/relationships/image" Target="../media/image10.png"/><Relationship Id="rId10" Type="http://schemas.openxmlformats.org/officeDocument/2006/relationships/image" Target="../media/image4.png"/><Relationship Id="rId13" Type="http://schemas.openxmlformats.org/officeDocument/2006/relationships/image" Target="../media/image18.png"/><Relationship Id="rId12" Type="http://schemas.openxmlformats.org/officeDocument/2006/relationships/image" Target="../media/image6.png"/><Relationship Id="rId1" Type="http://schemas.openxmlformats.org/officeDocument/2006/relationships/slideMaster" Target="../slideMasters/slideMaster2.xml"/><Relationship Id="rId2" Type="http://schemas.openxmlformats.org/officeDocument/2006/relationships/image" Target="../media/image1.png"/><Relationship Id="rId3" Type="http://schemas.openxmlformats.org/officeDocument/2006/relationships/image" Target="../media/image15.png"/><Relationship Id="rId4" Type="http://schemas.openxmlformats.org/officeDocument/2006/relationships/image" Target="../media/image3.png"/><Relationship Id="rId9" Type="http://schemas.openxmlformats.org/officeDocument/2006/relationships/image" Target="../media/image7.png"/><Relationship Id="rId5" Type="http://schemas.openxmlformats.org/officeDocument/2006/relationships/image" Target="../media/image26.png"/><Relationship Id="rId6" Type="http://schemas.openxmlformats.org/officeDocument/2006/relationships/image" Target="../media/image8.jpg"/><Relationship Id="rId7" Type="http://schemas.openxmlformats.org/officeDocument/2006/relationships/image" Target="../media/image5.png"/><Relationship Id="rId8" Type="http://schemas.openxmlformats.org/officeDocument/2006/relationships/image" Target="../media/image9.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Slide">
  <p:cSld name="1_Title Slide">
    <p:bg>
      <p:bgPr>
        <a:solidFill>
          <a:srgbClr val="FFFFFF"/>
        </a:solidFill>
      </p:bgPr>
    </p:bg>
    <p:spTree>
      <p:nvGrpSpPr>
        <p:cNvPr id="15" name="Shape 15"/>
        <p:cNvGrpSpPr/>
        <p:nvPr/>
      </p:nvGrpSpPr>
      <p:grpSpPr>
        <a:xfrm>
          <a:off x="0" y="0"/>
          <a:ext cx="0" cy="0"/>
          <a:chOff x="0" y="0"/>
          <a:chExt cx="0" cy="0"/>
        </a:xfrm>
      </p:grpSpPr>
      <p:pic>
        <p:nvPicPr>
          <p:cNvPr id="16" name="Google Shape;16;p11"/>
          <p:cNvPicPr preferRelativeResize="0"/>
          <p:nvPr/>
        </p:nvPicPr>
        <p:blipFill rotWithShape="1">
          <a:blip r:embed="rId2">
            <a:alphaModFix/>
          </a:blip>
          <a:srcRect b="0" l="0" r="0" t="0"/>
          <a:stretch/>
        </p:blipFill>
        <p:spPr>
          <a:xfrm>
            <a:off x="0" y="0"/>
            <a:ext cx="5135947" cy="6858000"/>
          </a:xfrm>
          <a:prstGeom prst="rect">
            <a:avLst/>
          </a:prstGeom>
          <a:noFill/>
          <a:ln>
            <a:noFill/>
          </a:ln>
        </p:spPr>
      </p:pic>
      <p:sp>
        <p:nvSpPr>
          <p:cNvPr id="17" name="Google Shape;17;p11"/>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18" name="Google Shape;18;p11"/>
          <p:cNvPicPr preferRelativeResize="0"/>
          <p:nvPr/>
        </p:nvPicPr>
        <p:blipFill rotWithShape="1">
          <a:blip r:embed="rId3">
            <a:alphaModFix/>
          </a:blip>
          <a:srcRect b="0" l="0" r="0" t="0"/>
          <a:stretch/>
        </p:blipFill>
        <p:spPr>
          <a:xfrm>
            <a:off x="759995" y="6036971"/>
            <a:ext cx="1954590" cy="754217"/>
          </a:xfrm>
          <a:prstGeom prst="rect">
            <a:avLst/>
          </a:prstGeom>
          <a:noFill/>
          <a:ln>
            <a:noFill/>
          </a:ln>
        </p:spPr>
      </p:pic>
      <p:sp>
        <p:nvSpPr>
          <p:cNvPr id="19" name="Google Shape;19;p11"/>
          <p:cNvSpPr txBox="1"/>
          <p:nvPr/>
        </p:nvSpPr>
        <p:spPr>
          <a:xfrm>
            <a:off x="2836615" y="6125538"/>
            <a:ext cx="8134996" cy="57708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20" name="Google Shape;20;p11"/>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11"/>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22" name="Google Shape;22;p11"/>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3" name="Google Shape;23;p11"/>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itle Slide">
  <p:cSld name="4_Title Slide">
    <p:spTree>
      <p:nvGrpSpPr>
        <p:cNvPr id="24" name="Shape 24"/>
        <p:cNvGrpSpPr/>
        <p:nvPr/>
      </p:nvGrpSpPr>
      <p:grpSpPr>
        <a:xfrm>
          <a:off x="0" y="0"/>
          <a:ext cx="0" cy="0"/>
          <a:chOff x="0" y="0"/>
          <a:chExt cx="0" cy="0"/>
        </a:xfrm>
      </p:grpSpPr>
      <p:pic>
        <p:nvPicPr>
          <p:cNvPr id="25" name="Google Shape;25;p12"/>
          <p:cNvPicPr preferRelativeResize="0"/>
          <p:nvPr/>
        </p:nvPicPr>
        <p:blipFill rotWithShape="1">
          <a:blip r:embed="rId2">
            <a:alphaModFix/>
          </a:blip>
          <a:srcRect b="0" l="0" r="0" t="0"/>
          <a:stretch/>
        </p:blipFill>
        <p:spPr>
          <a:xfrm>
            <a:off x="6384471" y="2628899"/>
            <a:ext cx="5807528" cy="2855769"/>
          </a:xfrm>
          <a:prstGeom prst="rect">
            <a:avLst/>
          </a:prstGeom>
          <a:noFill/>
          <a:ln>
            <a:noFill/>
          </a:ln>
        </p:spPr>
      </p:pic>
      <p:pic>
        <p:nvPicPr>
          <p:cNvPr id="26" name="Google Shape;26;p12"/>
          <p:cNvPicPr preferRelativeResize="0"/>
          <p:nvPr/>
        </p:nvPicPr>
        <p:blipFill rotWithShape="1">
          <a:blip r:embed="rId3">
            <a:alphaModFix/>
          </a:blip>
          <a:srcRect b="0" l="0" r="0" t="0"/>
          <a:stretch/>
        </p:blipFill>
        <p:spPr>
          <a:xfrm>
            <a:off x="0" y="0"/>
            <a:ext cx="5135947" cy="6858000"/>
          </a:xfrm>
          <a:prstGeom prst="rect">
            <a:avLst/>
          </a:prstGeom>
          <a:noFill/>
          <a:ln>
            <a:noFill/>
          </a:ln>
        </p:spPr>
      </p:pic>
      <p:pic>
        <p:nvPicPr>
          <p:cNvPr id="27" name="Google Shape;27;p12"/>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
        <p:nvSpPr>
          <p:cNvPr id="28" name="Google Shape;28;p12"/>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9" name="Google Shape;29;p12"/>
          <p:cNvPicPr preferRelativeResize="0"/>
          <p:nvPr/>
        </p:nvPicPr>
        <p:blipFill rotWithShape="1">
          <a:blip r:embed="rId5">
            <a:alphaModFix/>
          </a:blip>
          <a:srcRect b="0" l="0" r="0" t="0"/>
          <a:stretch/>
        </p:blipFill>
        <p:spPr>
          <a:xfrm>
            <a:off x="759995" y="6036971"/>
            <a:ext cx="1954590" cy="754217"/>
          </a:xfrm>
          <a:prstGeom prst="rect">
            <a:avLst/>
          </a:prstGeom>
          <a:noFill/>
          <a:ln>
            <a:noFill/>
          </a:ln>
        </p:spPr>
      </p:pic>
      <p:sp>
        <p:nvSpPr>
          <p:cNvPr id="30" name="Google Shape;30;p12"/>
          <p:cNvSpPr txBox="1"/>
          <p:nvPr/>
        </p:nvSpPr>
        <p:spPr>
          <a:xfrm>
            <a:off x="2836615" y="6137080"/>
            <a:ext cx="8134996" cy="5539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31" name="Google Shape;31;p12"/>
          <p:cNvSpPr txBox="1"/>
          <p:nvPr>
            <p:ph type="ctrTitle"/>
          </p:nvPr>
        </p:nvSpPr>
        <p:spPr>
          <a:xfrm>
            <a:off x="374726" y="2184268"/>
            <a:ext cx="4899403"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p12"/>
          <p:cNvSpPr txBox="1"/>
          <p:nvPr>
            <p:ph idx="1" type="subTitle"/>
          </p:nvPr>
        </p:nvSpPr>
        <p:spPr>
          <a:xfrm>
            <a:off x="401324" y="3651830"/>
            <a:ext cx="4899403"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33" name="Google Shape;33;p12"/>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37" name="Shape 37"/>
        <p:cNvGrpSpPr/>
        <p:nvPr/>
      </p:nvGrpSpPr>
      <p:grpSpPr>
        <a:xfrm>
          <a:off x="0" y="0"/>
          <a:ext cx="0" cy="0"/>
          <a:chOff x="0" y="0"/>
          <a:chExt cx="0" cy="0"/>
        </a:xfrm>
      </p:grpSpPr>
      <p:sp>
        <p:nvSpPr>
          <p:cNvPr id="38" name="Google Shape;38;p14"/>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14"/>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lvl1pPr indent="-368300" lvl="0" marL="457200" marR="0" rtl="0" algn="l">
              <a:lnSpc>
                <a:spcPct val="90000"/>
              </a:lnSpc>
              <a:spcBef>
                <a:spcPts val="1000"/>
              </a:spcBef>
              <a:spcAft>
                <a:spcPts val="0"/>
              </a:spcAft>
              <a:buClr>
                <a:schemeClr val="accent4"/>
              </a:buClr>
              <a:buSzPts val="2200"/>
              <a:buFont typeface="Arial"/>
              <a:buChar char="•"/>
              <a:defRPr b="0" i="0" sz="2200" u="none" cap="none" strike="noStrike">
                <a:solidFill>
                  <a:schemeClr val="accent4"/>
                </a:solidFill>
                <a:latin typeface="Calibri"/>
                <a:ea typeface="Calibri"/>
                <a:cs typeface="Calibri"/>
                <a:sym typeface="Calibri"/>
              </a:defRPr>
            </a:lvl1pPr>
            <a:lvl2pPr indent="-342900" lvl="1" marL="914400" marR="0" rtl="0" algn="l">
              <a:lnSpc>
                <a:spcPct val="90000"/>
              </a:lnSpc>
              <a:spcBef>
                <a:spcPts val="500"/>
              </a:spcBef>
              <a:spcAft>
                <a:spcPts val="0"/>
              </a:spcAft>
              <a:buClr>
                <a:schemeClr val="dk1"/>
              </a:buClr>
              <a:buSzPts val="1800"/>
              <a:buFont typeface="Arial"/>
              <a:buChar char="•"/>
              <a:defRPr b="0" i="0" sz="2000" u="none" cap="none" strike="noStrike">
                <a:solidFill>
                  <a:schemeClr val="dk1"/>
                </a:solidFill>
                <a:latin typeface="Calibri"/>
                <a:ea typeface="Calibri"/>
                <a:cs typeface="Calibri"/>
                <a:sym typeface="Calibri"/>
              </a:defRPr>
            </a:lvl2pPr>
            <a:lvl3pPr indent="-320039" lvl="2" marL="1371600" marR="0" rtl="0" algn="l">
              <a:lnSpc>
                <a:spcPct val="90000"/>
              </a:lnSpc>
              <a:spcBef>
                <a:spcPts val="500"/>
              </a:spcBef>
              <a:spcAft>
                <a:spcPts val="0"/>
              </a:spcAft>
              <a:buClr>
                <a:schemeClr val="dk1"/>
              </a:buClr>
              <a:buSzPts val="1440"/>
              <a:buFont typeface="Arial"/>
              <a:buChar char="•"/>
              <a:defRPr b="0" i="0" sz="18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40" name="Shape 40"/>
        <p:cNvGrpSpPr/>
        <p:nvPr/>
      </p:nvGrpSpPr>
      <p:grpSpPr>
        <a:xfrm>
          <a:off x="0" y="0"/>
          <a:ext cx="0" cy="0"/>
          <a:chOff x="0" y="0"/>
          <a:chExt cx="0" cy="0"/>
        </a:xfrm>
      </p:grpSpPr>
      <p:sp>
        <p:nvSpPr>
          <p:cNvPr id="41" name="Google Shape;41;g342f8191120_0_99"/>
          <p:cNvSpPr txBox="1"/>
          <p:nvPr>
            <p:ph type="ctrTitle"/>
          </p:nvPr>
        </p:nvSpPr>
        <p:spPr>
          <a:xfrm>
            <a:off x="2179865" y="2937536"/>
            <a:ext cx="7832400" cy="1600200"/>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42" name="Google Shape;42;g342f8191120_0_99"/>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43" name="Google Shape;43;g342f8191120_0_99"/>
          <p:cNvSpPr txBox="1"/>
          <p:nvPr/>
        </p:nvSpPr>
        <p:spPr>
          <a:xfrm>
            <a:off x="2972524" y="6109513"/>
            <a:ext cx="80622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44" name="Google Shape;44;g342f8191120_0_99"/>
          <p:cNvSpPr/>
          <p:nvPr/>
        </p:nvSpPr>
        <p:spPr>
          <a:xfrm flipH="1">
            <a:off x="2172835" y="2913643"/>
            <a:ext cx="7839300" cy="45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45" name="Google Shape;45;g342f8191120_0_99"/>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46" name="Google Shape;46;g342f8191120_0_99"/>
          <p:cNvGrpSpPr/>
          <p:nvPr/>
        </p:nvGrpSpPr>
        <p:grpSpPr>
          <a:xfrm>
            <a:off x="2179811" y="4729766"/>
            <a:ext cx="7832078" cy="1110328"/>
            <a:chOff x="2179603" y="4888792"/>
            <a:chExt cx="7798544" cy="1110328"/>
          </a:xfrm>
        </p:grpSpPr>
        <p:pic>
          <p:nvPicPr>
            <p:cNvPr id="47" name="Google Shape;47;g342f8191120_0_99"/>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48" name="Google Shape;48;g342f8191120_0_99"/>
            <p:cNvPicPr preferRelativeResize="0"/>
            <p:nvPr/>
          </p:nvPicPr>
          <p:blipFill rotWithShape="1">
            <a:blip r:embed="rId5">
              <a:alphaModFix/>
            </a:blip>
            <a:srcRect b="5543" l="9995" r="6842" t="21987"/>
            <a:stretch/>
          </p:blipFill>
          <p:spPr>
            <a:xfrm>
              <a:off x="3796545" y="4949617"/>
              <a:ext cx="1406759" cy="526545"/>
            </a:xfrm>
            <a:prstGeom prst="rect">
              <a:avLst/>
            </a:prstGeom>
            <a:noFill/>
            <a:ln>
              <a:noFill/>
            </a:ln>
          </p:spPr>
        </p:pic>
        <p:pic>
          <p:nvPicPr>
            <p:cNvPr id="49" name="Google Shape;49;g342f8191120_0_99"/>
            <p:cNvPicPr preferRelativeResize="0"/>
            <p:nvPr/>
          </p:nvPicPr>
          <p:blipFill rotWithShape="1">
            <a:blip r:embed="rId6">
              <a:alphaModFix/>
            </a:blip>
            <a:srcRect b="0" l="0" r="0" t="0"/>
            <a:stretch/>
          </p:blipFill>
          <p:spPr>
            <a:xfrm>
              <a:off x="5134273" y="4888792"/>
              <a:ext cx="1053679" cy="602102"/>
            </a:xfrm>
            <a:prstGeom prst="rect">
              <a:avLst/>
            </a:prstGeom>
            <a:noFill/>
            <a:ln>
              <a:noFill/>
            </a:ln>
          </p:spPr>
        </p:pic>
        <p:pic>
          <p:nvPicPr>
            <p:cNvPr id="50" name="Google Shape;50;g342f8191120_0_99"/>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51" name="Google Shape;51;g342f8191120_0_99"/>
            <p:cNvPicPr preferRelativeResize="0"/>
            <p:nvPr/>
          </p:nvPicPr>
          <p:blipFill rotWithShape="1">
            <a:blip r:embed="rId8">
              <a:alphaModFix/>
            </a:blip>
            <a:srcRect b="0" l="6517" r="6453" t="2903"/>
            <a:stretch/>
          </p:blipFill>
          <p:spPr>
            <a:xfrm>
              <a:off x="7781600" y="4945247"/>
              <a:ext cx="2196547" cy="545647"/>
            </a:xfrm>
            <a:prstGeom prst="rect">
              <a:avLst/>
            </a:prstGeom>
            <a:noFill/>
            <a:ln>
              <a:noFill/>
            </a:ln>
          </p:spPr>
        </p:pic>
        <p:pic>
          <p:nvPicPr>
            <p:cNvPr id="52" name="Google Shape;52;g342f8191120_0_99"/>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53" name="Google Shape;53;g342f8191120_0_99"/>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54" name="Google Shape;54;g342f8191120_0_99"/>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55" name="Google Shape;55;g342f8191120_0_99"/>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56" name="Google Shape;56;g342f8191120_0_99"/>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theme" Target="../theme/theme2.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slideLayout" Target="../slideLayouts/slideLayout4.xml"/><Relationship Id="rId3"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alpha val="47058"/>
          </a:srgbClr>
        </a:solidFill>
      </p:bgPr>
    </p:bg>
    <p:spTree>
      <p:nvGrpSpPr>
        <p:cNvPr id="9" name="Shape 9"/>
        <p:cNvGrpSpPr/>
        <p:nvPr/>
      </p:nvGrpSpPr>
      <p:grpSpPr>
        <a:xfrm>
          <a:off x="0" y="0"/>
          <a:ext cx="0" cy="0"/>
          <a:chOff x="0" y="0"/>
          <a:chExt cx="0" cy="0"/>
        </a:xfrm>
      </p:grpSpPr>
      <p:sp>
        <p:nvSpPr>
          <p:cNvPr id="10" name="Google Shape;10;p10"/>
          <p:cNvSpPr txBox="1"/>
          <p:nvPr>
            <p:ph type="title"/>
          </p:nvPr>
        </p:nvSpPr>
        <p:spPr>
          <a:xfrm>
            <a:off x="838200" y="365129"/>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10"/>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0"/>
          <p:cNvSpPr txBox="1"/>
          <p:nvPr>
            <p:ph idx="10" type="dt"/>
          </p:nvPr>
        </p:nvSpPr>
        <p:spPr>
          <a:xfrm>
            <a:off x="838200" y="6356354"/>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3" name="Google Shape;13;p10"/>
          <p:cNvSpPr txBox="1"/>
          <p:nvPr>
            <p:ph idx="11" type="ftr"/>
          </p:nvPr>
        </p:nvSpPr>
        <p:spPr>
          <a:xfrm>
            <a:off x="4038600" y="6356354"/>
            <a:ext cx="41148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4" name="Google Shape;14;p10"/>
          <p:cNvSpPr txBox="1"/>
          <p:nvPr>
            <p:ph idx="12" type="sldNum"/>
          </p:nvPr>
        </p:nvSpPr>
        <p:spPr>
          <a:xfrm>
            <a:off x="8610600" y="6356354"/>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34" name="Shape 34"/>
        <p:cNvGrpSpPr/>
        <p:nvPr/>
      </p:nvGrpSpPr>
      <p:grpSpPr>
        <a:xfrm>
          <a:off x="0" y="0"/>
          <a:ext cx="0" cy="0"/>
          <a:chOff x="0" y="0"/>
          <a:chExt cx="0" cy="0"/>
        </a:xfrm>
      </p:grpSpPr>
      <p:sp>
        <p:nvSpPr>
          <p:cNvPr id="35" name="Google Shape;35;p13"/>
          <p:cNvSpPr/>
          <p:nvPr/>
        </p:nvSpPr>
        <p:spPr>
          <a:xfrm>
            <a:off x="0" y="0"/>
            <a:ext cx="12192000" cy="797521"/>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36" name="Google Shape;36;p13"/>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2" r:id="rId1"/>
    <p:sldLayoutId id="2147483653"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hyperlink" Target="https://tinker-project.eu/resources/framework-and-toolkit/" TargetMode="External"/><Relationship Id="rId4" Type="http://schemas.openxmlformats.org/officeDocument/2006/relationships/hyperlink" Target="https://tinker-project.eu/wp-content/uploads/2025/02/TINKER_WP2_Toolkit_Learning-Scenarios_EN_FV.pdf" TargetMode="External"/><Relationship Id="rId5" Type="http://schemas.openxmlformats.org/officeDocument/2006/relationships/image" Target="../media/image19.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19.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0" Type="http://schemas.openxmlformats.org/officeDocument/2006/relationships/image" Target="../media/image24.jpg"/><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hyperlink" Target="https://tinker-project.eu/wp-content/uploads/2025/02/TINKER_WP2_Framework-and-Toolkit_EN_FV.pdf" TargetMode="External"/><Relationship Id="rId4" Type="http://schemas.openxmlformats.org/officeDocument/2006/relationships/hyperlink" Target="https://tinker-project.eu/wp-content/uploads/2025/02/TINKER_WP2_Toolkit_Learning-Scenarios_EN_FV.pdf" TargetMode="External"/><Relationship Id="rId9" Type="http://schemas.openxmlformats.org/officeDocument/2006/relationships/image" Target="../media/image22.png"/><Relationship Id="rId5" Type="http://schemas.openxmlformats.org/officeDocument/2006/relationships/hyperlink" Target="https://tinker-project.eu/resources/framework-and-toolkit/" TargetMode="External"/><Relationship Id="rId6" Type="http://schemas.openxmlformats.org/officeDocument/2006/relationships/hyperlink" Target="https://tinker-project.eu/resources/framework-and-toolkit/" TargetMode="External"/><Relationship Id="rId7" Type="http://schemas.openxmlformats.org/officeDocument/2006/relationships/hyperlink" Target="https://tinker-project.eu/resources/framework-and-toolkit/" TargetMode="External"/><Relationship Id="rId8" Type="http://schemas.openxmlformats.org/officeDocument/2006/relationships/hyperlink" Target="https://docs.google.com/document/d/1tKqgPpUfjoxfxDQbKOxs2Lhn_aVmNj4G/edit?usp=drive_link&amp;ouid=110976805246476538365&amp;rtpof=true&amp;sd=true"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2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1.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1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2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 name="Shape 60"/>
        <p:cNvGrpSpPr/>
        <p:nvPr/>
      </p:nvGrpSpPr>
      <p:grpSpPr>
        <a:xfrm>
          <a:off x="0" y="0"/>
          <a:ext cx="0" cy="0"/>
          <a:chOff x="0" y="0"/>
          <a:chExt cx="0" cy="0"/>
        </a:xfrm>
      </p:grpSpPr>
      <p:sp>
        <p:nvSpPr>
          <p:cNvPr id="61" name="Google Shape;61;p1"/>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SzPct val="69444"/>
              <a:buNone/>
            </a:pPr>
            <a:r>
              <a:rPr lang="en-US"/>
              <a:t>WP3: Formazione del personale docente per una didattica dell’informatica autentica e inclusiva in termini di genere </a:t>
            </a:r>
            <a:endParaRPr/>
          </a:p>
        </p:txBody>
      </p:sp>
      <p:sp>
        <p:nvSpPr>
          <p:cNvPr id="62" name="Google Shape;62;p1"/>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lnSpcReduction="10000"/>
          </a:bodyPr>
          <a:lstStyle/>
          <a:p>
            <a:pPr indent="-406400" lvl="0" marL="457200" rtl="0" algn="l">
              <a:lnSpc>
                <a:spcPct val="90000"/>
              </a:lnSpc>
              <a:spcBef>
                <a:spcPts val="1000"/>
              </a:spcBef>
              <a:spcAft>
                <a:spcPts val="0"/>
              </a:spcAft>
              <a:buSzPts val="1600"/>
              <a:buNone/>
            </a:pPr>
            <a:r>
              <a:rPr lang="en-US"/>
              <a:t>Corso di formazione di TINKER per le scuole secondarie</a:t>
            </a:r>
            <a:endParaRPr/>
          </a:p>
          <a:p>
            <a:pPr indent="-406400" lvl="0" marL="457200" rtl="0" algn="l">
              <a:lnSpc>
                <a:spcPct val="90000"/>
              </a:lnSpc>
              <a:spcBef>
                <a:spcPts val="1000"/>
              </a:spcBef>
              <a:spcAft>
                <a:spcPts val="0"/>
              </a:spcAft>
              <a:buClr>
                <a:schemeClr val="dk1"/>
              </a:buClr>
              <a:buSzPts val="1600"/>
              <a:buNone/>
            </a:pPr>
            <a:r>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 name="Shape 124"/>
        <p:cNvGrpSpPr/>
        <p:nvPr/>
      </p:nvGrpSpPr>
      <p:grpSpPr>
        <a:xfrm>
          <a:off x="0" y="0"/>
          <a:ext cx="0" cy="0"/>
          <a:chOff x="0" y="0"/>
          <a:chExt cx="0" cy="0"/>
        </a:xfrm>
      </p:grpSpPr>
      <p:sp>
        <p:nvSpPr>
          <p:cNvPr id="125" name="Google Shape;125;g33f97d2baad_0_19"/>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Una lezione in linea con i principi del progetto TINKER</a:t>
            </a:r>
            <a:endParaRPr/>
          </a:p>
        </p:txBody>
      </p:sp>
      <p:sp>
        <p:nvSpPr>
          <p:cNvPr id="126" name="Google Shape;126;g33f97d2baad_0_19"/>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Clr>
                <a:schemeClr val="accent4"/>
              </a:buClr>
              <a:buSzPts val="2200"/>
              <a:buFont typeface="Arial"/>
              <a:buNone/>
            </a:pPr>
            <a:r>
              <a:t/>
            </a:r>
            <a:endParaRPr b="1" sz="2800"/>
          </a:p>
          <a:p>
            <a:pPr indent="0" lvl="0" marL="0" marR="0" rtl="0" algn="l">
              <a:lnSpc>
                <a:spcPct val="90000"/>
              </a:lnSpc>
              <a:spcBef>
                <a:spcPts val="1000"/>
              </a:spcBef>
              <a:spcAft>
                <a:spcPts val="0"/>
              </a:spcAft>
              <a:buClr>
                <a:schemeClr val="accent4"/>
              </a:buClr>
              <a:buSzPts val="2200"/>
              <a:buFont typeface="Arial"/>
              <a:buNone/>
            </a:pPr>
            <a:r>
              <a:rPr b="1" lang="en-US" sz="2800"/>
              <a:t>Gli elementi chiave di una lezione in linea con i principi del progetto TINKER:</a:t>
            </a:r>
            <a:endParaRPr b="1" sz="2800"/>
          </a:p>
          <a:p>
            <a:pPr indent="-425450" lvl="0" marL="914400" marR="0" rtl="0" algn="l">
              <a:lnSpc>
                <a:spcPct val="90000"/>
              </a:lnSpc>
              <a:spcBef>
                <a:spcPts val="1000"/>
              </a:spcBef>
              <a:spcAft>
                <a:spcPts val="0"/>
              </a:spcAft>
              <a:buSzPts val="3100"/>
              <a:buChar char="•"/>
            </a:pPr>
            <a:r>
              <a:rPr b="1" lang="en-US" sz="2800"/>
              <a:t>collaborazione, </a:t>
            </a:r>
            <a:r>
              <a:rPr lang="en-US" sz="2800"/>
              <a:t>incoraggia il lavoro di squadra e l’apprendimento tra pari; </a:t>
            </a:r>
            <a:endParaRPr/>
          </a:p>
          <a:p>
            <a:pPr indent="-425450" lvl="0" marL="914400" marR="0" rtl="0" algn="l">
              <a:lnSpc>
                <a:spcPct val="90000"/>
              </a:lnSpc>
              <a:spcBef>
                <a:spcPts val="1000"/>
              </a:spcBef>
              <a:spcAft>
                <a:spcPts val="0"/>
              </a:spcAft>
              <a:buSzPts val="3100"/>
              <a:buChar char="•"/>
            </a:pPr>
            <a:r>
              <a:rPr b="1" lang="en-US" sz="2800"/>
              <a:t>creatività, </a:t>
            </a:r>
            <a:r>
              <a:rPr lang="en-US" sz="2800"/>
              <a:t>incoraggia l’adozione di approcci;.</a:t>
            </a:r>
            <a:endParaRPr sz="2800"/>
          </a:p>
          <a:p>
            <a:pPr indent="0" lvl="0" marL="0" marR="0" rtl="0" algn="l">
              <a:lnSpc>
                <a:spcPct val="90000"/>
              </a:lnSpc>
              <a:spcBef>
                <a:spcPts val="1000"/>
              </a:spcBef>
              <a:spcAft>
                <a:spcPts val="0"/>
              </a:spcAft>
              <a:buSzPts val="2200"/>
              <a:buNone/>
            </a:pPr>
            <a:r>
              <a:t/>
            </a:r>
            <a:endParaRPr sz="2800"/>
          </a:p>
          <a:p>
            <a:pPr indent="-425450" lvl="0" marL="914400" marR="0" rtl="0" algn="l">
              <a:lnSpc>
                <a:spcPct val="90000"/>
              </a:lnSpc>
              <a:spcBef>
                <a:spcPts val="1000"/>
              </a:spcBef>
              <a:spcAft>
                <a:spcPts val="0"/>
              </a:spcAft>
              <a:buSzPts val="3100"/>
              <a:buChar char="•"/>
            </a:pPr>
            <a:r>
              <a:rPr b="1" lang="en-US" sz="2800"/>
              <a:t>inclusività,</a:t>
            </a:r>
            <a:r>
              <a:rPr lang="en-US" sz="2800"/>
              <a:t> garantisce che ogni studente si senta coinvolta/o e rappresentata/o.</a:t>
            </a:r>
            <a:endParaRPr sz="2800"/>
          </a:p>
          <a:p>
            <a:pPr indent="0" lvl="0" marL="0" marR="0" rtl="0" algn="l">
              <a:lnSpc>
                <a:spcPct val="90000"/>
              </a:lnSpc>
              <a:spcBef>
                <a:spcPts val="1000"/>
              </a:spcBef>
              <a:spcAft>
                <a:spcPts val="0"/>
              </a:spcAft>
              <a:buSzPts val="2200"/>
              <a:buNone/>
            </a:pPr>
            <a:r>
              <a:t/>
            </a:r>
            <a:endParaRPr sz="2800"/>
          </a:p>
          <a:p>
            <a:pPr indent="-425450" lvl="0" marL="914400" marR="0" rtl="0" algn="l">
              <a:lnSpc>
                <a:spcPct val="90000"/>
              </a:lnSpc>
              <a:spcBef>
                <a:spcPts val="1000"/>
              </a:spcBef>
              <a:spcAft>
                <a:spcPts val="0"/>
              </a:spcAft>
              <a:buSzPts val="3100"/>
              <a:buChar char="•"/>
            </a:pPr>
            <a:r>
              <a:rPr b="1" lang="en-US" sz="2800"/>
              <a:t>risoluzione dei problem,</a:t>
            </a:r>
            <a:r>
              <a:rPr lang="en-US" sz="2800"/>
              <a:t> consente di applicare le competenze digitali in contesti reali.</a:t>
            </a:r>
            <a:endParaRPr sz="280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 name="Shape 131"/>
        <p:cNvGrpSpPr/>
        <p:nvPr/>
      </p:nvGrpSpPr>
      <p:grpSpPr>
        <a:xfrm>
          <a:off x="0" y="0"/>
          <a:ext cx="0" cy="0"/>
          <a:chOff x="0" y="0"/>
          <a:chExt cx="0" cy="0"/>
        </a:xfrm>
      </p:grpSpPr>
      <p:sp>
        <p:nvSpPr>
          <p:cNvPr id="132" name="Google Shape;132;g33f97d2baad_0_26"/>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Una lezione in linea con i principi del progetto TINKER</a:t>
            </a:r>
            <a:endParaRPr/>
          </a:p>
        </p:txBody>
      </p:sp>
      <p:sp>
        <p:nvSpPr>
          <p:cNvPr id="133" name="Google Shape;133;g33f97d2baad_0_26"/>
          <p:cNvSpPr txBox="1"/>
          <p:nvPr>
            <p:ph idx="1" type="body"/>
          </p:nvPr>
        </p:nvSpPr>
        <p:spPr>
          <a:xfrm>
            <a:off x="97971" y="881743"/>
            <a:ext cx="11944500" cy="5870100"/>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1000"/>
              </a:spcBef>
              <a:spcAft>
                <a:spcPts val="0"/>
              </a:spcAft>
              <a:buClr>
                <a:schemeClr val="accent4"/>
              </a:buClr>
              <a:buSzPts val="2200"/>
              <a:buFont typeface="Arial"/>
              <a:buNone/>
            </a:pPr>
            <a:r>
              <a:rPr b="1" lang="en-US" sz="3100"/>
              <a:t>Discussione: </a:t>
            </a:r>
            <a:endParaRPr b="1" sz="3100"/>
          </a:p>
          <a:p>
            <a:pPr indent="0" lvl="0" marL="0" marR="0" rtl="0" algn="ctr">
              <a:lnSpc>
                <a:spcPct val="90000"/>
              </a:lnSpc>
              <a:spcBef>
                <a:spcPts val="1000"/>
              </a:spcBef>
              <a:spcAft>
                <a:spcPts val="0"/>
              </a:spcAft>
              <a:buClr>
                <a:schemeClr val="accent4"/>
              </a:buClr>
              <a:buSzPts val="2200"/>
              <a:buFont typeface="Arial"/>
              <a:buNone/>
            </a:pPr>
            <a:r>
              <a:rPr lang="en-US" sz="3100"/>
              <a:t>In quale lezione avete incoraggiato le e gli studenti ad esprimere le loro idee?</a:t>
            </a:r>
            <a:endParaRPr sz="3100"/>
          </a:p>
          <a:p>
            <a:pPr indent="0" lvl="0" marL="0" marR="0" rtl="0" algn="ctr">
              <a:lnSpc>
                <a:spcPct val="90000"/>
              </a:lnSpc>
              <a:spcBef>
                <a:spcPts val="1000"/>
              </a:spcBef>
              <a:spcAft>
                <a:spcPts val="0"/>
              </a:spcAft>
              <a:buClr>
                <a:schemeClr val="accent4"/>
              </a:buClr>
              <a:buSzPts val="2200"/>
              <a:buFont typeface="Arial"/>
              <a:buNone/>
            </a:pPr>
            <a:r>
              <a:t/>
            </a:r>
            <a:endParaRPr sz="310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8" name="Shape 138"/>
        <p:cNvGrpSpPr/>
        <p:nvPr/>
      </p:nvGrpSpPr>
      <p:grpSpPr>
        <a:xfrm>
          <a:off x="0" y="0"/>
          <a:ext cx="0" cy="0"/>
          <a:chOff x="0" y="0"/>
          <a:chExt cx="0" cy="0"/>
        </a:xfrm>
      </p:grpSpPr>
      <p:sp>
        <p:nvSpPr>
          <p:cNvPr id="139" name="Google Shape;139;g33f97d2baad_0_38"/>
          <p:cNvSpPr txBox="1"/>
          <p:nvPr>
            <p:ph type="title"/>
          </p:nvPr>
        </p:nvSpPr>
        <p:spPr>
          <a:xfrm>
            <a:off x="97971" y="40348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Attività #1 - Analizzare delle lezioni ben congegnate</a:t>
            </a:r>
            <a:br>
              <a:rPr lang="en-US"/>
            </a:br>
            <a:endParaRPr/>
          </a:p>
        </p:txBody>
      </p:sp>
      <p:sp>
        <p:nvSpPr>
          <p:cNvPr id="140" name="Google Shape;140;g33f97d2baad_0_38"/>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1000"/>
              </a:spcBef>
              <a:spcAft>
                <a:spcPts val="0"/>
              </a:spcAft>
              <a:buClr>
                <a:schemeClr val="accent4"/>
              </a:buClr>
              <a:buSzPts val="2200"/>
              <a:buFont typeface="Arial"/>
              <a:buNone/>
            </a:pPr>
            <a:r>
              <a:t/>
            </a:r>
            <a:endParaRPr b="1" sz="3100"/>
          </a:p>
          <a:p>
            <a:pPr indent="0" lvl="0" marL="0" marR="0" rtl="0" algn="ctr">
              <a:lnSpc>
                <a:spcPct val="90000"/>
              </a:lnSpc>
              <a:spcBef>
                <a:spcPts val="1000"/>
              </a:spcBef>
              <a:spcAft>
                <a:spcPts val="0"/>
              </a:spcAft>
              <a:buClr>
                <a:schemeClr val="accent4"/>
              </a:buClr>
              <a:buSzPts val="2200"/>
              <a:buFont typeface="Arial"/>
              <a:buNone/>
            </a:pPr>
            <a:r>
              <a:rPr lang="en-US" sz="3100"/>
              <a:t>Consultate i piani di lezione disponibili sul sito del progetto:</a:t>
            </a:r>
            <a:endParaRPr sz="3100"/>
          </a:p>
          <a:p>
            <a:pPr indent="0" lvl="0" marL="0" marR="0" rtl="0" algn="ctr">
              <a:lnSpc>
                <a:spcPct val="90000"/>
              </a:lnSpc>
              <a:spcBef>
                <a:spcPts val="1000"/>
              </a:spcBef>
              <a:spcAft>
                <a:spcPts val="0"/>
              </a:spcAft>
              <a:buClr>
                <a:schemeClr val="accent4"/>
              </a:buClr>
              <a:buSzPts val="2200"/>
              <a:buFont typeface="Arial"/>
              <a:buNone/>
            </a:pPr>
            <a:r>
              <a:rPr lang="en-US" sz="3100" u="sng">
                <a:solidFill>
                  <a:schemeClr val="hlink"/>
                </a:solidFill>
                <a:hlinkClick r:id="rId3"/>
              </a:rPr>
              <a:t>https://tinker-project.eu/reFontes/framework-and-toolkit/</a:t>
            </a:r>
            <a:endParaRPr sz="3100"/>
          </a:p>
          <a:p>
            <a:pPr indent="0" lvl="0" marL="0" marR="0" rtl="0" algn="ctr">
              <a:lnSpc>
                <a:spcPct val="90000"/>
              </a:lnSpc>
              <a:spcBef>
                <a:spcPts val="1000"/>
              </a:spcBef>
              <a:spcAft>
                <a:spcPts val="0"/>
              </a:spcAft>
              <a:buClr>
                <a:schemeClr val="accent4"/>
              </a:buClr>
              <a:buSzPts val="2200"/>
              <a:buFont typeface="Arial"/>
              <a:buNone/>
            </a:pPr>
            <a:r>
              <a:t/>
            </a:r>
            <a:endParaRPr sz="3100"/>
          </a:p>
          <a:p>
            <a:pPr indent="0" lvl="0" marL="0" marR="0" rtl="0" algn="ctr">
              <a:lnSpc>
                <a:spcPct val="90000"/>
              </a:lnSpc>
              <a:spcBef>
                <a:spcPts val="1000"/>
              </a:spcBef>
              <a:spcAft>
                <a:spcPts val="0"/>
              </a:spcAft>
              <a:buClr>
                <a:schemeClr val="accent4"/>
              </a:buClr>
              <a:buSzPts val="2200"/>
              <a:buFont typeface="Arial"/>
              <a:buNone/>
            </a:pPr>
            <a:r>
              <a:rPr lang="en-US" sz="3100">
                <a:extLst>
                  <a:ext uri="http://customooxmlschemas.google.com/">
                    <go:slidesCustomData xmlns:go="http://customooxmlschemas.google.com/" textRoundtripDataId="3"/>
                  </a:ext>
                </a:extLst>
              </a:rPr>
              <a:t>Scegliete </a:t>
            </a:r>
            <a:r>
              <a:rPr b="1" lang="en-US" sz="3100">
                <a:extLst>
                  <a:ext uri="http://customooxmlschemas.google.com/">
                    <go:slidesCustomData xmlns:go="http://customooxmlschemas.google.com/" textRoundtripDataId="4"/>
                  </a:ext>
                </a:extLst>
              </a:rPr>
              <a:t>2 lezioni </a:t>
            </a:r>
            <a:r>
              <a:rPr lang="en-US" sz="3100">
                <a:extLst>
                  <a:ext uri="http://customooxmlschemas.google.com/">
                    <go:slidesCustomData xmlns:go="http://customooxmlschemas.google.com/" textRoundtripDataId="5"/>
                  </a:ext>
                </a:extLst>
              </a:rPr>
              <a:t>in linea con il quadro di riferimento di TINKER.</a:t>
            </a:r>
            <a:endParaRPr sz="3100"/>
          </a:p>
          <a:p>
            <a:pPr indent="0" lvl="0" marL="0" rtl="0" algn="ctr">
              <a:lnSpc>
                <a:spcPct val="90000"/>
              </a:lnSpc>
              <a:spcBef>
                <a:spcPts val="1000"/>
              </a:spcBef>
              <a:spcAft>
                <a:spcPts val="0"/>
              </a:spcAft>
              <a:buClr>
                <a:srgbClr val="000000"/>
              </a:buClr>
              <a:buSzPts val="1400"/>
              <a:buFont typeface="Arial"/>
              <a:buNone/>
            </a:pPr>
            <a:r>
              <a:rPr lang="en-US" sz="3000" u="sng">
                <a:solidFill>
                  <a:schemeClr val="accent1"/>
                </a:solidFill>
                <a:hlinkClick r:id="rId4">
                  <a:extLst>
                    <a:ext uri="{A12FA001-AC4F-418D-AE19-62706E023703}">
                      <ahyp:hlinkClr val="tx"/>
                    </a:ext>
                  </a:extLst>
                </a:hlinkClick>
              </a:rPr>
              <a:t>https://tinker-project.eu/wp-content/uploads/2025/02/TINKER_WP2_Toolkit_Learning-Scenarios_EN_FV.pdf</a:t>
            </a:r>
            <a:r>
              <a:rPr lang="en-US" sz="3000">
                <a:solidFill>
                  <a:schemeClr val="accent1"/>
                </a:solidFill>
              </a:rPr>
              <a:t> </a:t>
            </a:r>
            <a:endParaRPr sz="3000">
              <a:solidFill>
                <a:schemeClr val="accent1"/>
              </a:solidFill>
            </a:endParaRPr>
          </a:p>
          <a:p>
            <a:pPr indent="0" lvl="0" marL="1371600" marR="0" rtl="0" algn="ctr">
              <a:lnSpc>
                <a:spcPct val="90000"/>
              </a:lnSpc>
              <a:spcBef>
                <a:spcPts val="1000"/>
              </a:spcBef>
              <a:spcAft>
                <a:spcPts val="0"/>
              </a:spcAft>
              <a:buSzPts val="2200"/>
              <a:buNone/>
            </a:pPr>
            <a:r>
              <a:t/>
            </a:r>
            <a:endParaRPr sz="3100"/>
          </a:p>
        </p:txBody>
      </p:sp>
      <p:pic>
        <p:nvPicPr>
          <p:cNvPr id="141" name="Google Shape;141;g33f97d2baad_0_38" title="3371552.jpg"/>
          <p:cNvPicPr preferRelativeResize="0"/>
          <p:nvPr/>
        </p:nvPicPr>
        <p:blipFill rotWithShape="1">
          <a:blip r:embed="rId5">
            <a:alphaModFix/>
          </a:blip>
          <a:srcRect b="0" l="0" r="0" t="0"/>
          <a:stretch/>
        </p:blipFill>
        <p:spPr>
          <a:xfrm>
            <a:off x="9311625" y="4605650"/>
            <a:ext cx="1805325" cy="1805325"/>
          </a:xfrm>
          <a:prstGeom prst="rect">
            <a:avLst/>
          </a:prstGeom>
          <a:noFill/>
          <a:ln>
            <a:noFill/>
          </a:ln>
        </p:spPr>
      </p:pic>
      <p:sp>
        <p:nvSpPr>
          <p:cNvPr id="142" name="Google Shape;142;g33f97d2baad_0_38"/>
          <p:cNvSpPr txBox="1"/>
          <p:nvPr/>
        </p:nvSpPr>
        <p:spPr>
          <a:xfrm>
            <a:off x="9372450" y="6285950"/>
            <a:ext cx="2462700" cy="217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Fonte: Freepik.com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 name="Shape 147"/>
        <p:cNvGrpSpPr/>
        <p:nvPr/>
      </p:nvGrpSpPr>
      <p:grpSpPr>
        <a:xfrm>
          <a:off x="0" y="0"/>
          <a:ext cx="0" cy="0"/>
          <a:chOff x="0" y="0"/>
          <a:chExt cx="0" cy="0"/>
        </a:xfrm>
      </p:grpSpPr>
      <p:sp>
        <p:nvSpPr>
          <p:cNvPr id="148" name="Google Shape;148;g340861f7955_0_1"/>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Attività #1 - Analizzare delle lezioni ben congegnate</a:t>
            </a:r>
            <a:endParaRPr/>
          </a:p>
        </p:txBody>
      </p:sp>
      <p:sp>
        <p:nvSpPr>
          <p:cNvPr id="149" name="Google Shape;149;g340861f7955_0_1"/>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Clr>
                <a:schemeClr val="accent4"/>
              </a:buClr>
              <a:buSzPts val="2200"/>
              <a:buFont typeface="Arial"/>
              <a:buNone/>
            </a:pPr>
            <a:r>
              <a:t/>
            </a:r>
            <a:endParaRPr b="1" sz="3100"/>
          </a:p>
          <a:p>
            <a:pPr indent="0" lvl="0" marL="0" rtl="0" algn="l">
              <a:lnSpc>
                <a:spcPct val="90000"/>
              </a:lnSpc>
              <a:spcBef>
                <a:spcPts val="1000"/>
              </a:spcBef>
              <a:spcAft>
                <a:spcPts val="0"/>
              </a:spcAft>
              <a:buSzPts val="2200"/>
              <a:buNone/>
            </a:pPr>
            <a:r>
              <a:rPr lang="en-US" sz="3100"/>
              <a:t>Condividete i vostri input sulla bacheca: </a:t>
            </a:r>
            <a:endParaRPr sz="3100"/>
          </a:p>
          <a:p>
            <a:pPr indent="-425450" lvl="0" marL="914400" rtl="0" algn="l">
              <a:lnSpc>
                <a:spcPct val="90000"/>
              </a:lnSpc>
              <a:spcBef>
                <a:spcPts val="1000"/>
              </a:spcBef>
              <a:spcAft>
                <a:spcPts val="0"/>
              </a:spcAft>
              <a:buSzPts val="3100"/>
              <a:buChar char="●"/>
            </a:pPr>
            <a:r>
              <a:rPr lang="en-US" sz="3100"/>
              <a:t>Individuate gli aspetti legati </a:t>
            </a:r>
            <a:r>
              <a:rPr b="1" lang="en-US" sz="3100"/>
              <a:t>alla</a:t>
            </a:r>
            <a:r>
              <a:rPr lang="en-US" sz="3100"/>
              <a:t> </a:t>
            </a:r>
            <a:r>
              <a:rPr b="1" lang="en-US" sz="3100"/>
              <a:t>collaborazione, alla creatività e all’inclusività </a:t>
            </a:r>
            <a:r>
              <a:rPr lang="en-US" sz="3100"/>
              <a:t>nei piani di lezione che avete scelto. </a:t>
            </a:r>
            <a:endParaRPr sz="3100"/>
          </a:p>
          <a:p>
            <a:pPr indent="0" lvl="0" marL="914400" rtl="0" algn="l">
              <a:lnSpc>
                <a:spcPct val="90000"/>
              </a:lnSpc>
              <a:spcBef>
                <a:spcPts val="1000"/>
              </a:spcBef>
              <a:spcAft>
                <a:spcPts val="0"/>
              </a:spcAft>
              <a:buSzPts val="2200"/>
              <a:buNone/>
            </a:pPr>
            <a:r>
              <a:t/>
            </a:r>
            <a:endParaRPr sz="3100"/>
          </a:p>
          <a:p>
            <a:pPr indent="-425450" lvl="0" marL="914400" rtl="0" algn="l">
              <a:lnSpc>
                <a:spcPct val="90000"/>
              </a:lnSpc>
              <a:spcBef>
                <a:spcPts val="1000"/>
              </a:spcBef>
              <a:spcAft>
                <a:spcPts val="0"/>
              </a:spcAft>
              <a:buSzPts val="3100"/>
              <a:buChar char="●"/>
            </a:pPr>
            <a:r>
              <a:rPr b="1" lang="en-US" sz="3100"/>
              <a:t>Ogni gruppo dovrà segnalare: </a:t>
            </a:r>
            <a:endParaRPr b="1" sz="3100"/>
          </a:p>
          <a:p>
            <a:pPr indent="-425450" lvl="1" marL="1371600" rtl="0" algn="l">
              <a:lnSpc>
                <a:spcPct val="90000"/>
              </a:lnSpc>
              <a:spcBef>
                <a:spcPts val="0"/>
              </a:spcBef>
              <a:spcAft>
                <a:spcPts val="0"/>
              </a:spcAft>
              <a:buSzPts val="3100"/>
              <a:buChar char="○"/>
            </a:pPr>
            <a:r>
              <a:rPr b="1" lang="en-US" sz="3100"/>
              <a:t>un aspetto particolarmente riuscito </a:t>
            </a:r>
            <a:r>
              <a:rPr lang="en-US" sz="3100"/>
              <a:t>e </a:t>
            </a:r>
            <a:endParaRPr/>
          </a:p>
          <a:p>
            <a:pPr indent="-425450" lvl="1" marL="1371600" rtl="0" algn="l">
              <a:lnSpc>
                <a:spcPct val="90000"/>
              </a:lnSpc>
              <a:spcBef>
                <a:spcPts val="0"/>
              </a:spcBef>
              <a:spcAft>
                <a:spcPts val="0"/>
              </a:spcAft>
              <a:buSzPts val="3100"/>
              <a:buChar char="○"/>
            </a:pPr>
            <a:r>
              <a:rPr b="1" lang="en-US" sz="3100"/>
              <a:t>un aspetto da migliorare</a:t>
            </a:r>
            <a:r>
              <a:rPr lang="en-US" sz="3100"/>
              <a:t>.</a:t>
            </a:r>
            <a:endParaRPr sz="3100"/>
          </a:p>
          <a:p>
            <a:pPr indent="0" lvl="0" marL="1371600" marR="0" rtl="0" algn="l">
              <a:lnSpc>
                <a:spcPct val="90000"/>
              </a:lnSpc>
              <a:spcBef>
                <a:spcPts val="1000"/>
              </a:spcBef>
              <a:spcAft>
                <a:spcPts val="0"/>
              </a:spcAft>
              <a:buSzPts val="2200"/>
              <a:buNone/>
            </a:pPr>
            <a:r>
              <a:t/>
            </a:r>
            <a:endParaRPr sz="3100">
              <a:solidFill>
                <a:schemeClr val="accent4"/>
              </a:solidFill>
            </a:endParaRPr>
          </a:p>
        </p:txBody>
      </p:sp>
      <p:pic>
        <p:nvPicPr>
          <p:cNvPr id="150" name="Google Shape;150;g340861f7955_0_1" title="3371552.jpg"/>
          <p:cNvPicPr preferRelativeResize="0"/>
          <p:nvPr/>
        </p:nvPicPr>
        <p:blipFill rotWithShape="1">
          <a:blip r:embed="rId3">
            <a:alphaModFix/>
          </a:blip>
          <a:srcRect b="0" l="0" r="0" t="0"/>
          <a:stretch/>
        </p:blipFill>
        <p:spPr>
          <a:xfrm>
            <a:off x="9049525" y="3820300"/>
            <a:ext cx="2590675" cy="2590675"/>
          </a:xfrm>
          <a:prstGeom prst="rect">
            <a:avLst/>
          </a:prstGeom>
          <a:noFill/>
          <a:ln>
            <a:noFill/>
          </a:ln>
        </p:spPr>
      </p:pic>
      <p:sp>
        <p:nvSpPr>
          <p:cNvPr id="151" name="Google Shape;151;g340861f7955_0_1"/>
          <p:cNvSpPr txBox="1"/>
          <p:nvPr/>
        </p:nvSpPr>
        <p:spPr>
          <a:xfrm>
            <a:off x="9372450" y="6285950"/>
            <a:ext cx="2462700" cy="217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Fonte: Freepik.com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6" name="Shape 156"/>
        <p:cNvGrpSpPr/>
        <p:nvPr/>
      </p:nvGrpSpPr>
      <p:grpSpPr>
        <a:xfrm>
          <a:off x="0" y="0"/>
          <a:ext cx="0" cy="0"/>
          <a:chOff x="0" y="0"/>
          <a:chExt cx="0" cy="0"/>
        </a:xfrm>
      </p:grpSpPr>
      <p:sp>
        <p:nvSpPr>
          <p:cNvPr id="157" name="Google Shape;157;g33f97d2baad_0_52"/>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Attività #2 - Adattare una lezione ai principi di TINKER</a:t>
            </a:r>
            <a:endParaRPr/>
          </a:p>
        </p:txBody>
      </p:sp>
      <p:sp>
        <p:nvSpPr>
          <p:cNvPr id="158" name="Google Shape;158;g33f97d2baad_0_52"/>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Clr>
                <a:schemeClr val="accent4"/>
              </a:buClr>
              <a:buSzPts val="2200"/>
              <a:buFont typeface="Arial"/>
              <a:buNone/>
            </a:pPr>
            <a:r>
              <a:t/>
            </a:r>
            <a:endParaRPr sz="3100"/>
          </a:p>
          <a:p>
            <a:pPr indent="0" lvl="0" marL="0" marR="0" rtl="0" algn="l">
              <a:lnSpc>
                <a:spcPct val="90000"/>
              </a:lnSpc>
              <a:spcBef>
                <a:spcPts val="1000"/>
              </a:spcBef>
              <a:spcAft>
                <a:spcPts val="0"/>
              </a:spcAft>
              <a:buClr>
                <a:schemeClr val="accent4"/>
              </a:buClr>
              <a:buSzPts val="2200"/>
              <a:buFont typeface="Arial"/>
              <a:buNone/>
            </a:pPr>
            <a:r>
              <a:rPr lang="en-US" sz="3000">
                <a:solidFill>
                  <a:srgbClr val="1D1D1B"/>
                </a:solidFill>
              </a:rPr>
              <a:t>Rivediamo insieme i piani di lezione forniti e lavoriamo insieme per individuarne le componenti principali. </a:t>
            </a:r>
            <a:endParaRPr sz="3000"/>
          </a:p>
          <a:p>
            <a:pPr indent="-425450" lvl="0" marL="914400" marR="0" rtl="0" algn="l">
              <a:lnSpc>
                <a:spcPct val="90000"/>
              </a:lnSpc>
              <a:spcBef>
                <a:spcPts val="1000"/>
              </a:spcBef>
              <a:spcAft>
                <a:spcPts val="0"/>
              </a:spcAft>
              <a:buSzPts val="3100"/>
              <a:buChar char="•"/>
            </a:pPr>
            <a:r>
              <a:rPr lang="en-US" sz="3100"/>
              <a:t>Illustrate i vari </a:t>
            </a:r>
            <a:r>
              <a:rPr b="1" lang="en-US" sz="3100"/>
              <a:t>elementi </a:t>
            </a:r>
            <a:r>
              <a:rPr lang="en-US" sz="3100"/>
              <a:t>del </a:t>
            </a:r>
            <a:r>
              <a:rPr lang="en-US" sz="3100" u="sng">
                <a:solidFill>
                  <a:schemeClr val="hlink"/>
                </a:solidFill>
              </a:rPr>
              <a:t>piano della lezione</a:t>
            </a:r>
            <a:r>
              <a:rPr lang="en-US" sz="3100"/>
              <a:t>.</a:t>
            </a:r>
            <a:endParaRPr sz="3100"/>
          </a:p>
          <a:p>
            <a:pPr indent="0" lvl="0" marL="0" marR="0" rtl="0" algn="l">
              <a:lnSpc>
                <a:spcPct val="90000"/>
              </a:lnSpc>
              <a:spcBef>
                <a:spcPts val="1000"/>
              </a:spcBef>
              <a:spcAft>
                <a:spcPts val="0"/>
              </a:spcAft>
              <a:buSzPts val="2200"/>
              <a:buNone/>
            </a:pPr>
            <a:r>
              <a:t/>
            </a:r>
            <a:endParaRPr sz="3100"/>
          </a:p>
          <a:p>
            <a:pPr indent="0" lvl="0" marL="0" rtl="0" algn="l">
              <a:lnSpc>
                <a:spcPct val="90000"/>
              </a:lnSpc>
              <a:spcBef>
                <a:spcPts val="1000"/>
              </a:spcBef>
              <a:spcAft>
                <a:spcPts val="0"/>
              </a:spcAft>
              <a:buClr>
                <a:schemeClr val="accent4"/>
              </a:buClr>
              <a:buSzPts val="2200"/>
              <a:buFont typeface="Arial"/>
              <a:buNone/>
            </a:pPr>
            <a:r>
              <a:rPr lang="en-US" sz="3100"/>
              <a:t>All’interno dei gruppi (4-5 partecipanti): </a:t>
            </a:r>
            <a:endParaRPr sz="3100"/>
          </a:p>
          <a:p>
            <a:pPr indent="-425450" lvl="0" marL="914400" rtl="0" algn="l">
              <a:lnSpc>
                <a:spcPct val="90000"/>
              </a:lnSpc>
              <a:spcBef>
                <a:spcPts val="1000"/>
              </a:spcBef>
              <a:spcAft>
                <a:spcPts val="0"/>
              </a:spcAft>
              <a:buSzPts val="3100"/>
              <a:buChar char="●"/>
            </a:pPr>
            <a:r>
              <a:rPr b="1" lang="en-US" sz="3100"/>
              <a:t>Prendete</a:t>
            </a:r>
            <a:r>
              <a:rPr lang="en-US" sz="3100"/>
              <a:t> uno degli esempi e modificatelo </a:t>
            </a:r>
            <a:r>
              <a:rPr b="1" lang="en-US" sz="3100"/>
              <a:t>aggiungendo</a:t>
            </a:r>
            <a:r>
              <a:rPr lang="en-US" sz="3100"/>
              <a:t>:</a:t>
            </a:r>
            <a:endParaRPr sz="3100"/>
          </a:p>
          <a:p>
            <a:pPr indent="-425450" lvl="1" marL="1371600" marR="0" rtl="0" algn="l">
              <a:lnSpc>
                <a:spcPct val="90000"/>
              </a:lnSpc>
              <a:spcBef>
                <a:spcPts val="0"/>
              </a:spcBef>
              <a:spcAft>
                <a:spcPts val="0"/>
              </a:spcAft>
              <a:buSzPts val="3100"/>
              <a:buChar char="○"/>
            </a:pPr>
            <a:r>
              <a:rPr lang="en-US" sz="3100"/>
              <a:t>una nuova</a:t>
            </a:r>
            <a:r>
              <a:rPr b="1" lang="en-US" sz="3100"/>
              <a:t> attività collaborativa; </a:t>
            </a:r>
            <a:endParaRPr/>
          </a:p>
          <a:p>
            <a:pPr indent="-425450" lvl="1" marL="1371600" marR="0" rtl="0" algn="l">
              <a:lnSpc>
                <a:spcPct val="90000"/>
              </a:lnSpc>
              <a:spcBef>
                <a:spcPts val="0"/>
              </a:spcBef>
              <a:spcAft>
                <a:spcPts val="0"/>
              </a:spcAft>
              <a:buSzPts val="3100"/>
              <a:buChar char="○"/>
            </a:pPr>
            <a:r>
              <a:rPr lang="en-US" sz="3100"/>
              <a:t>una </a:t>
            </a:r>
            <a:r>
              <a:rPr b="1" lang="en-US" sz="3100"/>
              <a:t>valutazione formativa. </a:t>
            </a:r>
            <a:endParaRPr sz="3100"/>
          </a:p>
          <a:p>
            <a:pPr indent="-425450" lvl="0" marL="914400" marR="0" rtl="0" algn="l">
              <a:lnSpc>
                <a:spcPct val="90000"/>
              </a:lnSpc>
              <a:spcBef>
                <a:spcPts val="0"/>
              </a:spcBef>
              <a:spcAft>
                <a:spcPts val="0"/>
              </a:spcAft>
              <a:buSzPts val="3100"/>
              <a:buChar char="●"/>
            </a:pPr>
            <a:r>
              <a:rPr b="1" lang="en-US" sz="3100"/>
              <a:t>Presentate </a:t>
            </a:r>
            <a:r>
              <a:rPr lang="en-US" sz="3100"/>
              <a:t>le lezioni riadattate.</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3" name="Shape 163"/>
        <p:cNvGrpSpPr/>
        <p:nvPr/>
      </p:nvGrpSpPr>
      <p:grpSpPr>
        <a:xfrm>
          <a:off x="0" y="0"/>
          <a:ext cx="0" cy="0"/>
          <a:chOff x="0" y="0"/>
          <a:chExt cx="0" cy="0"/>
        </a:xfrm>
      </p:grpSpPr>
      <p:sp>
        <p:nvSpPr>
          <p:cNvPr id="164" name="Google Shape;164;g340861f7955_0_20"/>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Attività #2 - Adattare una lezione ai principi di TINKER</a:t>
            </a:r>
            <a:endParaRPr/>
          </a:p>
        </p:txBody>
      </p:sp>
      <p:sp>
        <p:nvSpPr>
          <p:cNvPr id="165" name="Google Shape;165;g340861f7955_0_20"/>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SzPts val="2200"/>
              <a:buNone/>
            </a:pPr>
            <a:r>
              <a:t/>
            </a:r>
            <a:endParaRPr sz="3100"/>
          </a:p>
          <a:p>
            <a:pPr indent="0" lvl="0" marL="0" marR="0" rtl="0" algn="l">
              <a:lnSpc>
                <a:spcPct val="90000"/>
              </a:lnSpc>
              <a:spcBef>
                <a:spcPts val="1000"/>
              </a:spcBef>
              <a:spcAft>
                <a:spcPts val="0"/>
              </a:spcAft>
              <a:buSzPts val="2200"/>
              <a:buNone/>
            </a:pPr>
            <a:r>
              <a:t/>
            </a:r>
            <a:endParaRPr sz="3100"/>
          </a:p>
          <a:p>
            <a:pPr indent="0" lvl="0" marL="0" rtl="0" algn="l">
              <a:lnSpc>
                <a:spcPct val="90000"/>
              </a:lnSpc>
              <a:spcBef>
                <a:spcPts val="1000"/>
              </a:spcBef>
              <a:spcAft>
                <a:spcPts val="0"/>
              </a:spcAft>
              <a:buClr>
                <a:schemeClr val="accent4"/>
              </a:buClr>
              <a:buSzPts val="2200"/>
              <a:buFont typeface="Arial"/>
              <a:buNone/>
            </a:pPr>
            <a:r>
              <a:rPr lang="en-US" sz="3100"/>
              <a:t>All’interno del gruppo di discussione: </a:t>
            </a:r>
            <a:endParaRPr sz="3100"/>
          </a:p>
          <a:p>
            <a:pPr indent="-425450" lvl="0" marL="914400" rtl="0" algn="l">
              <a:lnSpc>
                <a:spcPct val="90000"/>
              </a:lnSpc>
              <a:spcBef>
                <a:spcPts val="1000"/>
              </a:spcBef>
              <a:spcAft>
                <a:spcPts val="0"/>
              </a:spcAft>
              <a:buSzPts val="3100"/>
              <a:buChar char="●"/>
            </a:pPr>
            <a:r>
              <a:rPr b="1" lang="en-US" sz="3100"/>
              <a:t>Adattate</a:t>
            </a:r>
            <a:r>
              <a:rPr lang="en-US" sz="3100"/>
              <a:t> il vostro piano della lezione, </a:t>
            </a:r>
            <a:r>
              <a:rPr b="1" lang="en-US" sz="3100"/>
              <a:t>aggiungendo</a:t>
            </a:r>
            <a:r>
              <a:rPr lang="en-US" sz="3100"/>
              <a:t>:</a:t>
            </a:r>
            <a:endParaRPr sz="3100"/>
          </a:p>
          <a:p>
            <a:pPr indent="-425450" lvl="1" marL="1371600" rtl="0" algn="l">
              <a:lnSpc>
                <a:spcPct val="90000"/>
              </a:lnSpc>
              <a:spcBef>
                <a:spcPts val="0"/>
              </a:spcBef>
              <a:spcAft>
                <a:spcPts val="0"/>
              </a:spcAft>
              <a:buSzPts val="3100"/>
              <a:buChar char="○"/>
            </a:pPr>
            <a:r>
              <a:rPr lang="en-US" sz="3100"/>
              <a:t>una nuova</a:t>
            </a:r>
            <a:r>
              <a:rPr b="1" lang="en-US" sz="3100"/>
              <a:t> attività collaborativa; </a:t>
            </a:r>
            <a:endParaRPr/>
          </a:p>
          <a:p>
            <a:pPr indent="-425450" lvl="1" marL="1371600" rtl="0" algn="l">
              <a:lnSpc>
                <a:spcPct val="90000"/>
              </a:lnSpc>
              <a:spcBef>
                <a:spcPts val="0"/>
              </a:spcBef>
              <a:spcAft>
                <a:spcPts val="0"/>
              </a:spcAft>
              <a:buSzPts val="3100"/>
              <a:buChar char="○"/>
            </a:pPr>
            <a:r>
              <a:rPr lang="en-US" sz="3100"/>
              <a:t>una </a:t>
            </a:r>
            <a:r>
              <a:rPr b="1" lang="en-US" sz="3100"/>
              <a:t>valutazione formativA;</a:t>
            </a:r>
            <a:endParaRPr sz="3100"/>
          </a:p>
          <a:p>
            <a:pPr indent="-419100" lvl="1" marL="1371600" rtl="0" algn="l">
              <a:lnSpc>
                <a:spcPct val="100000"/>
              </a:lnSpc>
              <a:spcBef>
                <a:spcPts val="0"/>
              </a:spcBef>
              <a:spcAft>
                <a:spcPts val="0"/>
              </a:spcAft>
              <a:buSzPts val="3000"/>
              <a:buFont typeface="Calibri"/>
              <a:buChar char="○"/>
            </a:pPr>
            <a:r>
              <a:rPr lang="en-US" sz="3000">
                <a:solidFill>
                  <a:srgbClr val="1D1D1B"/>
                </a:solidFill>
              </a:rPr>
              <a:t>un risultato di apprendimento in linea con i principi di TINKER. </a:t>
            </a:r>
            <a:endParaRPr b="1" sz="3000"/>
          </a:p>
          <a:p>
            <a:pPr indent="0" lvl="0" marL="1371600" marR="0" rtl="0" algn="l">
              <a:lnSpc>
                <a:spcPct val="90000"/>
              </a:lnSpc>
              <a:spcBef>
                <a:spcPts val="1000"/>
              </a:spcBef>
              <a:spcAft>
                <a:spcPts val="0"/>
              </a:spcAft>
              <a:buSzPts val="2200"/>
              <a:buNone/>
            </a:pPr>
            <a:r>
              <a:t/>
            </a:r>
            <a:endParaRPr b="1" sz="3000"/>
          </a:p>
          <a:p>
            <a:pPr indent="-425450" lvl="0" marL="914400" marR="0" rtl="0" algn="l">
              <a:lnSpc>
                <a:spcPct val="90000"/>
              </a:lnSpc>
              <a:spcBef>
                <a:spcPts val="1000"/>
              </a:spcBef>
              <a:spcAft>
                <a:spcPts val="0"/>
              </a:spcAft>
              <a:buSzPts val="3100"/>
              <a:buChar char="●"/>
            </a:pPr>
            <a:r>
              <a:rPr b="1" lang="en-US" sz="3100"/>
              <a:t>Presentate </a:t>
            </a:r>
            <a:r>
              <a:rPr lang="en-US" sz="3100"/>
              <a:t>e mostrate le lezioni adattate all’interno della bacheca digitale (il link è riportato nel forum di discussione).</a:t>
            </a:r>
            <a:endParaRPr sz="310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0" name="Shape 170"/>
        <p:cNvGrpSpPr/>
        <p:nvPr/>
      </p:nvGrpSpPr>
      <p:grpSpPr>
        <a:xfrm>
          <a:off x="0" y="0"/>
          <a:ext cx="0" cy="0"/>
          <a:chOff x="0" y="0"/>
          <a:chExt cx="0" cy="0"/>
        </a:xfrm>
      </p:grpSpPr>
      <p:sp>
        <p:nvSpPr>
          <p:cNvPr id="171" name="Google Shape;171;g33f97d2baad_0_58"/>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Attività #3 - Progettare una lezione in linea con i principi di TINKER</a:t>
            </a:r>
            <a:endParaRPr/>
          </a:p>
        </p:txBody>
      </p:sp>
      <p:sp>
        <p:nvSpPr>
          <p:cNvPr id="172" name="Google Shape;172;g33f97d2baad_0_58"/>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Clr>
                <a:schemeClr val="accent4"/>
              </a:buClr>
              <a:buSzPts val="2200"/>
              <a:buFont typeface="Arial"/>
              <a:buNone/>
            </a:pPr>
            <a:r>
              <a:t/>
            </a:r>
            <a:endParaRPr sz="3100"/>
          </a:p>
          <a:p>
            <a:pPr indent="-425450" lvl="0" marL="914400" marR="0" rtl="0" algn="l">
              <a:lnSpc>
                <a:spcPct val="90000"/>
              </a:lnSpc>
              <a:spcBef>
                <a:spcPts val="1000"/>
              </a:spcBef>
              <a:spcAft>
                <a:spcPts val="0"/>
              </a:spcAft>
              <a:buSzPts val="3100"/>
              <a:buChar char="●"/>
            </a:pPr>
            <a:r>
              <a:rPr b="1" lang="en-US" sz="3100"/>
              <a:t>Ideate </a:t>
            </a:r>
            <a:r>
              <a:rPr lang="en-US" sz="3100"/>
              <a:t>un piano per una lezione di 45 minuti che contenga:</a:t>
            </a:r>
            <a:endParaRPr sz="3100"/>
          </a:p>
          <a:p>
            <a:pPr indent="-425450" lvl="1" marL="1371600" rtl="0" algn="l">
              <a:lnSpc>
                <a:spcPct val="90000"/>
              </a:lnSpc>
              <a:spcBef>
                <a:spcPts val="0"/>
              </a:spcBef>
              <a:spcAft>
                <a:spcPts val="0"/>
              </a:spcAft>
              <a:buSzPts val="3100"/>
              <a:buChar char="○"/>
            </a:pPr>
            <a:r>
              <a:rPr b="1" lang="en-US" sz="3100"/>
              <a:t>due risultati di apprendimento in linea con il quadro di TINKER; </a:t>
            </a:r>
            <a:endParaRPr/>
          </a:p>
          <a:p>
            <a:pPr indent="-425450" lvl="1" marL="1371600" rtl="0" algn="l">
              <a:lnSpc>
                <a:spcPct val="90000"/>
              </a:lnSpc>
              <a:spcBef>
                <a:spcPts val="0"/>
              </a:spcBef>
              <a:spcAft>
                <a:spcPts val="0"/>
              </a:spcAft>
              <a:buSzPts val="3100"/>
              <a:buChar char="○"/>
            </a:pPr>
            <a:r>
              <a:rPr b="1" lang="en-US" sz="3100"/>
              <a:t>un’attività collaborativa </a:t>
            </a:r>
            <a:r>
              <a:rPr lang="en-US" sz="3100"/>
              <a:t>(ad es., un esercizio di programmazione da svolgere a coppie); </a:t>
            </a:r>
            <a:endParaRPr/>
          </a:p>
          <a:p>
            <a:pPr indent="-425450" lvl="1" marL="1371600" rtl="0" algn="l">
              <a:lnSpc>
                <a:spcPct val="90000"/>
              </a:lnSpc>
              <a:spcBef>
                <a:spcPts val="0"/>
              </a:spcBef>
              <a:spcAft>
                <a:spcPts val="0"/>
              </a:spcAft>
              <a:buSzPts val="3100"/>
              <a:buChar char="○"/>
            </a:pPr>
            <a:r>
              <a:rPr b="1" lang="en-US" sz="3100"/>
              <a:t>un’attività di valutazione </a:t>
            </a:r>
            <a:r>
              <a:rPr lang="en-US" sz="3100"/>
              <a:t>(ad es., un modello ai fini della valutazione tra pari)</a:t>
            </a:r>
            <a:endParaRPr/>
          </a:p>
          <a:p>
            <a:pPr indent="0" lvl="0" marL="0" marR="0" rtl="0" algn="l">
              <a:lnSpc>
                <a:spcPct val="90000"/>
              </a:lnSpc>
              <a:spcBef>
                <a:spcPts val="1000"/>
              </a:spcBef>
              <a:spcAft>
                <a:spcPts val="0"/>
              </a:spcAft>
              <a:buSzPts val="2200"/>
              <a:buNone/>
            </a:pPr>
            <a:r>
              <a:t/>
            </a:r>
            <a:endParaRPr sz="3100"/>
          </a:p>
          <a:p>
            <a:pPr indent="-425450" lvl="0" marL="914400" marR="0" rtl="0" algn="l">
              <a:lnSpc>
                <a:spcPct val="90000"/>
              </a:lnSpc>
              <a:spcBef>
                <a:spcPts val="1000"/>
              </a:spcBef>
              <a:spcAft>
                <a:spcPts val="0"/>
              </a:spcAft>
              <a:buSzPts val="3100"/>
              <a:buChar char="●"/>
            </a:pPr>
            <a:r>
              <a:rPr lang="en-US" sz="3100"/>
              <a:t>Scambiatevi i piani di lezione e </a:t>
            </a:r>
            <a:r>
              <a:rPr b="1" lang="en-US" sz="3100"/>
              <a:t>commentateli </a:t>
            </a:r>
            <a:r>
              <a:rPr lang="en-US" sz="3100"/>
              <a:t>sul forum di discussione. </a:t>
            </a:r>
            <a:endParaRPr/>
          </a:p>
          <a:p>
            <a:pPr indent="-425450" lvl="0" marL="914400" marR="0" rtl="0" algn="l">
              <a:lnSpc>
                <a:spcPct val="90000"/>
              </a:lnSpc>
              <a:spcBef>
                <a:spcPts val="1000"/>
              </a:spcBef>
              <a:spcAft>
                <a:spcPts val="0"/>
              </a:spcAft>
              <a:buSzPts val="3100"/>
              <a:buChar char="●"/>
            </a:pPr>
            <a:r>
              <a:rPr b="1" lang="en-US" sz="3100"/>
              <a:t>Parlate </a:t>
            </a:r>
            <a:r>
              <a:rPr lang="en-US" sz="3100"/>
              <a:t>delle </a:t>
            </a:r>
            <a:r>
              <a:rPr b="1" lang="en-US" sz="3100"/>
              <a:t>sfide e degli spunti </a:t>
            </a:r>
            <a:r>
              <a:rPr lang="en-US" sz="3100"/>
              <a:t>più interessanti. </a:t>
            </a:r>
            <a:endParaRPr sz="310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7" name="Shape 177"/>
        <p:cNvGrpSpPr/>
        <p:nvPr/>
      </p:nvGrpSpPr>
      <p:grpSpPr>
        <a:xfrm>
          <a:off x="0" y="0"/>
          <a:ext cx="0" cy="0"/>
          <a:chOff x="0" y="0"/>
          <a:chExt cx="0" cy="0"/>
        </a:xfrm>
      </p:grpSpPr>
      <p:sp>
        <p:nvSpPr>
          <p:cNvPr id="178" name="Google Shape;178;g33f8e118a43_0_1"/>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Riflessioni e conclusioni</a:t>
            </a:r>
            <a:endParaRPr/>
          </a:p>
        </p:txBody>
      </p:sp>
      <p:sp>
        <p:nvSpPr>
          <p:cNvPr id="179" name="Google Shape;179;g33f8e118a43_0_1"/>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2200"/>
              <a:buNone/>
            </a:pPr>
            <a:r>
              <a:rPr lang="en-US" sz="2600"/>
              <a:t>Nel corso di questa lezione abbiamo parlato delle </a:t>
            </a:r>
            <a:r>
              <a:rPr b="1" lang="en-US" sz="2600"/>
              <a:t>componenti chiave di un piano di lezione in linea con i principi di TINKER. </a:t>
            </a:r>
            <a:r>
              <a:rPr lang="en-US" sz="2600"/>
              <a:t>.</a:t>
            </a:r>
            <a:endParaRPr sz="2600"/>
          </a:p>
          <a:p>
            <a:pPr indent="0" lvl="0" marL="0" marR="0" rtl="0" algn="l">
              <a:lnSpc>
                <a:spcPct val="90000"/>
              </a:lnSpc>
              <a:spcBef>
                <a:spcPts val="1000"/>
              </a:spcBef>
              <a:spcAft>
                <a:spcPts val="0"/>
              </a:spcAft>
              <a:buSzPts val="2200"/>
              <a:buNone/>
            </a:pPr>
            <a:r>
              <a:t/>
            </a:r>
            <a:endParaRPr sz="2600"/>
          </a:p>
          <a:p>
            <a:pPr indent="-368300" lvl="0" marL="571500" marR="0" rtl="0" algn="l">
              <a:lnSpc>
                <a:spcPct val="90000"/>
              </a:lnSpc>
              <a:spcBef>
                <a:spcPts val="1000"/>
              </a:spcBef>
              <a:spcAft>
                <a:spcPts val="0"/>
              </a:spcAft>
              <a:buClr>
                <a:schemeClr val="accent4"/>
              </a:buClr>
              <a:buSzPts val="2600"/>
              <a:buChar char="•"/>
            </a:pPr>
            <a:r>
              <a:rPr b="1" lang="en-US" sz="2600"/>
              <a:t>Riflettete </a:t>
            </a:r>
            <a:r>
              <a:rPr lang="en-US" sz="2600"/>
              <a:t>sul modo in cui tali elementi possono migliorare il vostro modo di insegnare. </a:t>
            </a:r>
            <a:endParaRPr sz="2600"/>
          </a:p>
          <a:p>
            <a:pPr indent="0" lvl="0" marL="0" marR="0" rtl="0" algn="l">
              <a:lnSpc>
                <a:spcPct val="90000"/>
              </a:lnSpc>
              <a:spcBef>
                <a:spcPts val="1000"/>
              </a:spcBef>
              <a:spcAft>
                <a:spcPts val="0"/>
              </a:spcAft>
              <a:buSzPts val="2200"/>
              <a:buNone/>
            </a:pPr>
            <a:r>
              <a:t/>
            </a:r>
            <a:endParaRPr sz="2600"/>
          </a:p>
          <a:p>
            <a:pPr indent="-368300" lvl="0" marL="571500" marR="0" rtl="0" algn="l">
              <a:lnSpc>
                <a:spcPct val="90000"/>
              </a:lnSpc>
              <a:spcBef>
                <a:spcPts val="1000"/>
              </a:spcBef>
              <a:spcAft>
                <a:spcPts val="0"/>
              </a:spcAft>
              <a:buClr>
                <a:schemeClr val="accent4"/>
              </a:buClr>
              <a:buSzPts val="2600"/>
              <a:buChar char="•"/>
            </a:pPr>
            <a:r>
              <a:rPr b="1" lang="en-US" sz="2600"/>
              <a:t>Domande</a:t>
            </a:r>
            <a:r>
              <a:rPr lang="en-US" sz="2600"/>
              <a:t> da cui partire:</a:t>
            </a:r>
            <a:endParaRPr sz="2600"/>
          </a:p>
          <a:p>
            <a:pPr indent="-393700" lvl="1" marL="914400" rtl="0" algn="l">
              <a:lnSpc>
                <a:spcPct val="90000"/>
              </a:lnSpc>
              <a:spcBef>
                <a:spcPts val="1000"/>
              </a:spcBef>
              <a:spcAft>
                <a:spcPts val="0"/>
              </a:spcAft>
              <a:buSzPts val="2200"/>
              <a:buChar char="•"/>
            </a:pPr>
            <a:r>
              <a:rPr b="1" lang="en-US" sz="2400"/>
              <a:t>Qual è stata la difficoltà maggiore che avete incontrato nell’allineare la vostra lezione ai principi del progetto TINKER? </a:t>
            </a:r>
            <a:endParaRPr/>
          </a:p>
          <a:p>
            <a:pPr indent="-393700" lvl="1" marL="914400" rtl="0" algn="l">
              <a:lnSpc>
                <a:spcPct val="90000"/>
              </a:lnSpc>
              <a:spcBef>
                <a:spcPts val="1000"/>
              </a:spcBef>
              <a:spcAft>
                <a:spcPts val="0"/>
              </a:spcAft>
              <a:buSzPts val="2200"/>
              <a:buChar char="•"/>
            </a:pPr>
            <a:r>
              <a:rPr b="1" lang="en-US" sz="2400"/>
              <a:t>Che cosa potete fare per garantire l’inclusione di genere nella creazione delle prossime lezioni? </a:t>
            </a:r>
            <a:br>
              <a:rPr b="1" lang="en-US" sz="2400"/>
            </a:br>
            <a:endParaRPr b="1" sz="240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3" name="Shape 183"/>
        <p:cNvGrpSpPr/>
        <p:nvPr/>
      </p:nvGrpSpPr>
      <p:grpSpPr>
        <a:xfrm>
          <a:off x="0" y="0"/>
          <a:ext cx="0" cy="0"/>
          <a:chOff x="0" y="0"/>
          <a:chExt cx="0" cy="0"/>
        </a:xfrm>
      </p:grpSpPr>
      <p:sp>
        <p:nvSpPr>
          <p:cNvPr id="184" name="Google Shape;184;p17"/>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Risorse aggiuntive</a:t>
            </a:r>
            <a:endParaRPr/>
          </a:p>
        </p:txBody>
      </p:sp>
      <p:sp>
        <p:nvSpPr>
          <p:cNvPr id="185" name="Google Shape;185;p17"/>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425450" lvl="0" marL="457200" marR="0" rtl="0" algn="l">
              <a:lnSpc>
                <a:spcPct val="90000"/>
              </a:lnSpc>
              <a:spcBef>
                <a:spcPts val="1000"/>
              </a:spcBef>
              <a:spcAft>
                <a:spcPts val="0"/>
              </a:spcAft>
              <a:buSzPts val="3100"/>
              <a:buChar char="•"/>
            </a:pPr>
            <a:r>
              <a:rPr lang="en-US" sz="3100"/>
              <a:t>Il quadro di riferimento e il toolkit di TINKER- </a:t>
            </a:r>
            <a:r>
              <a:rPr lang="en-US" sz="3100" u="sng">
                <a:solidFill>
                  <a:schemeClr val="hlink"/>
                </a:solidFill>
                <a:hlinkClick r:id="rId3"/>
              </a:rPr>
              <a:t>PDF</a:t>
            </a:r>
            <a:endParaRPr sz="3100"/>
          </a:p>
          <a:p>
            <a:pPr indent="-425450" lvl="0" marL="457200" marR="0" rtl="0" algn="l">
              <a:lnSpc>
                <a:spcPct val="90000"/>
              </a:lnSpc>
              <a:spcBef>
                <a:spcPts val="0"/>
              </a:spcBef>
              <a:spcAft>
                <a:spcPts val="0"/>
              </a:spcAft>
              <a:buSzPts val="3100"/>
              <a:buChar char="•"/>
            </a:pPr>
            <a:r>
              <a:rPr lang="en-US" sz="3100"/>
              <a:t>Gli scenari di apprendimento di TINKER - </a:t>
            </a:r>
            <a:r>
              <a:rPr lang="en-US" sz="3100" u="sng">
                <a:solidFill>
                  <a:schemeClr val="hlink"/>
                </a:solidFill>
                <a:hlinkClick r:id="rId4"/>
              </a:rPr>
              <a:t>PDF</a:t>
            </a:r>
            <a:endParaRPr sz="3100"/>
          </a:p>
          <a:p>
            <a:pPr indent="-425450" lvl="0" marL="457200" rtl="0" algn="l">
              <a:lnSpc>
                <a:spcPct val="90000"/>
              </a:lnSpc>
              <a:spcBef>
                <a:spcPts val="0"/>
              </a:spcBef>
              <a:spcAft>
                <a:spcPts val="0"/>
              </a:spcAft>
              <a:buSzPts val="3100"/>
              <a:buChar char="•"/>
            </a:pPr>
            <a:r>
              <a:rPr lang="en-US" sz="3100"/>
              <a:t>Il quadro di riferimento e il toolkit di TINKER </a:t>
            </a:r>
            <a:r>
              <a:rPr lang="en-US" sz="3100" u="sng">
                <a:solidFill>
                  <a:schemeClr val="hlink"/>
                </a:solidFill>
                <a:hlinkClick r:id="rId5"/>
              </a:rPr>
              <a:t>–</a:t>
            </a:r>
            <a:r>
              <a:rPr lang="en-US" sz="3100"/>
              <a:t> </a:t>
            </a:r>
            <a:r>
              <a:rPr lang="en-US" sz="3100" u="sng">
                <a:solidFill>
                  <a:schemeClr val="hlink"/>
                </a:solidFill>
                <a:hlinkClick r:id="rId6"/>
              </a:rPr>
              <a:t>una panoramica (Web)</a:t>
            </a:r>
            <a:r>
              <a:rPr lang="en-US" sz="3100"/>
              <a:t> - </a:t>
            </a:r>
            <a:r>
              <a:rPr lang="en-US" sz="3100" u="sng">
                <a:solidFill>
                  <a:schemeClr val="hlink"/>
                </a:solidFill>
                <a:hlinkClick r:id="rId7"/>
              </a:rPr>
              <a:t>https://tinker-project.eu/reFontes/framework-and-toolkit/</a:t>
            </a:r>
            <a:endParaRPr sz="3100"/>
          </a:p>
          <a:p>
            <a:pPr indent="-425450" lvl="0" marL="457200" marR="0" rtl="0" algn="l">
              <a:lnSpc>
                <a:spcPct val="90000"/>
              </a:lnSpc>
              <a:spcBef>
                <a:spcPts val="0"/>
              </a:spcBef>
              <a:spcAft>
                <a:spcPts val="0"/>
              </a:spcAft>
              <a:buSzPts val="3100"/>
              <a:buChar char="•"/>
            </a:pPr>
            <a:r>
              <a:rPr lang="en-US" sz="3100"/>
              <a:t>Modello per la pianificazione della lezione - </a:t>
            </a:r>
            <a:r>
              <a:rPr lang="en-US" sz="3100" u="sng">
                <a:solidFill>
                  <a:schemeClr val="hlink"/>
                </a:solidFill>
                <a:hlinkClick r:id="rId8"/>
              </a:rPr>
              <a:t>Link</a:t>
            </a:r>
            <a:endParaRPr sz="3100"/>
          </a:p>
        </p:txBody>
      </p:sp>
      <p:pic>
        <p:nvPicPr>
          <p:cNvPr id="186" name="Google Shape;186;p17" title="Screenshot 2025-03-14 at 09.34.47.png"/>
          <p:cNvPicPr preferRelativeResize="0"/>
          <p:nvPr/>
        </p:nvPicPr>
        <p:blipFill rotWithShape="1">
          <a:blip r:embed="rId9">
            <a:alphaModFix/>
          </a:blip>
          <a:srcRect b="0" l="0" r="0" t="0"/>
          <a:stretch/>
        </p:blipFill>
        <p:spPr>
          <a:xfrm>
            <a:off x="0" y="3714750"/>
            <a:ext cx="8420100" cy="3143250"/>
          </a:xfrm>
          <a:prstGeom prst="rect">
            <a:avLst/>
          </a:prstGeom>
          <a:noFill/>
          <a:ln>
            <a:noFill/>
          </a:ln>
        </p:spPr>
      </p:pic>
      <p:pic>
        <p:nvPicPr>
          <p:cNvPr id="187" name="Google Shape;187;p17" title="10793.jpg"/>
          <p:cNvPicPr preferRelativeResize="0"/>
          <p:nvPr/>
        </p:nvPicPr>
        <p:blipFill rotWithShape="1">
          <a:blip r:embed="rId10">
            <a:alphaModFix/>
          </a:blip>
          <a:srcRect b="0" l="0" r="0" t="0"/>
          <a:stretch/>
        </p:blipFill>
        <p:spPr>
          <a:xfrm>
            <a:off x="8754200" y="3411500"/>
            <a:ext cx="3269125" cy="2178898"/>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2" name="Shape 192"/>
        <p:cNvGrpSpPr/>
        <p:nvPr/>
      </p:nvGrpSpPr>
      <p:grpSpPr>
        <a:xfrm>
          <a:off x="0" y="0"/>
          <a:ext cx="0" cy="0"/>
          <a:chOff x="0" y="0"/>
          <a:chExt cx="0" cy="0"/>
        </a:xfrm>
      </p:grpSpPr>
      <p:sp>
        <p:nvSpPr>
          <p:cNvPr id="193" name="Google Shape;193;g36e7b185708_0_1"/>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t/>
            </a:r>
            <a:endParaRPr/>
          </a:p>
        </p:txBody>
      </p:sp>
      <p:sp>
        <p:nvSpPr>
          <p:cNvPr id="194" name="Google Shape;194;g36e7b185708_0_1"/>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2200"/>
              <a:buNone/>
            </a:pPr>
            <a:r>
              <a:t/>
            </a:r>
            <a:endParaRPr/>
          </a:p>
        </p:txBody>
      </p:sp>
      <p:pic>
        <p:nvPicPr>
          <p:cNvPr id="195" name="Google Shape;195;g36e7b185708_0_1"/>
          <p:cNvPicPr preferRelativeResize="0"/>
          <p:nvPr/>
        </p:nvPicPr>
        <p:blipFill rotWithShape="1">
          <a:blip r:embed="rId3">
            <a:alphaModFix/>
          </a:blip>
          <a:srcRect b="0" l="0" r="0" t="0"/>
          <a:stretch/>
        </p:blipFill>
        <p:spPr>
          <a:xfrm>
            <a:off x="0" y="0"/>
            <a:ext cx="12192000" cy="67739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 name="Shape 66"/>
        <p:cNvGrpSpPr/>
        <p:nvPr/>
      </p:nvGrpSpPr>
      <p:grpSpPr>
        <a:xfrm>
          <a:off x="0" y="0"/>
          <a:ext cx="0" cy="0"/>
          <a:chOff x="0" y="0"/>
          <a:chExt cx="0" cy="0"/>
        </a:xfrm>
      </p:grpSpPr>
      <p:sp>
        <p:nvSpPr>
          <p:cNvPr id="67" name="Google Shape;67;p2"/>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SzPct val="62500"/>
              <a:buNone/>
            </a:pPr>
            <a:r>
              <a:rPr lang="en-US"/>
              <a:t>Modulo 6: Pianificazione dell’attività didattica nella scuola secondaria di primo grado sulla base del quadro di riferimento di TINKER </a:t>
            </a:r>
            <a:endParaRPr/>
          </a:p>
        </p:txBody>
      </p:sp>
      <p:sp>
        <p:nvSpPr>
          <p:cNvPr id="68" name="Google Shape;68;p2"/>
          <p:cNvSpPr txBox="1"/>
          <p:nvPr>
            <p:ph idx="1" type="subTitle"/>
          </p:nvPr>
        </p:nvSpPr>
        <p:spPr>
          <a:xfrm>
            <a:off x="385576" y="3640050"/>
            <a:ext cx="6036600" cy="1292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SzPts val="1600"/>
              <a:buNone/>
            </a:pPr>
            <a:r>
              <a:rPr lang="en-US"/>
              <a:t>Unità 6.1: Progettare delle attività didattiche in linea con il quadro di riferimento di TINKER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 name="Shape 72"/>
        <p:cNvGrpSpPr/>
        <p:nvPr/>
      </p:nvGrpSpPr>
      <p:grpSpPr>
        <a:xfrm>
          <a:off x="0" y="0"/>
          <a:ext cx="0" cy="0"/>
          <a:chOff x="0" y="0"/>
          <a:chExt cx="0" cy="0"/>
        </a:xfrm>
      </p:grpSpPr>
      <p:sp>
        <p:nvSpPr>
          <p:cNvPr id="73" name="Google Shape;73;p5"/>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Risultati di apprendimento</a:t>
            </a:r>
            <a:endParaRPr/>
          </a:p>
        </p:txBody>
      </p:sp>
      <p:sp>
        <p:nvSpPr>
          <p:cNvPr id="74" name="Google Shape;74;p5"/>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342900" lvl="0" marL="571500" rtl="0" algn="l">
              <a:lnSpc>
                <a:spcPct val="90000"/>
              </a:lnSpc>
              <a:spcBef>
                <a:spcPts val="1000"/>
              </a:spcBef>
              <a:spcAft>
                <a:spcPts val="0"/>
              </a:spcAft>
              <a:buSzPts val="2200"/>
              <a:buChar char="•"/>
            </a:pPr>
            <a:r>
              <a:rPr lang="en-US"/>
              <a:t>Al termine di questa unità le e gli insegnanti saranno in grado di:</a:t>
            </a:r>
            <a:br>
              <a:rPr lang="en-US"/>
            </a:br>
            <a:endParaRPr/>
          </a:p>
          <a:p>
            <a:pPr indent="-368300" lvl="0" marL="914400" rtl="0" algn="l">
              <a:lnSpc>
                <a:spcPct val="90000"/>
              </a:lnSpc>
              <a:spcBef>
                <a:spcPts val="0"/>
              </a:spcBef>
              <a:spcAft>
                <a:spcPts val="0"/>
              </a:spcAft>
              <a:buSzPts val="2200"/>
              <a:buChar char="•"/>
            </a:pPr>
            <a:r>
              <a:rPr b="1" lang="en-US"/>
              <a:t>valutare e adattare un modello di lezione</a:t>
            </a:r>
            <a:r>
              <a:rPr lang="en-US"/>
              <a:t>, analizzare i modelli di lezione forniti e adattarli alla propria classe, aggiungendo almeno una nuova attività e una valutazione formativa in linea con i principi di TINKER; </a:t>
            </a:r>
            <a:br>
              <a:rPr lang="en-US"/>
            </a:br>
            <a:endParaRPr/>
          </a:p>
          <a:p>
            <a:pPr indent="-368300" lvl="0" marL="914400" rtl="0" algn="l">
              <a:lnSpc>
                <a:spcPct val="90000"/>
              </a:lnSpc>
              <a:spcBef>
                <a:spcPts val="0"/>
              </a:spcBef>
              <a:spcAft>
                <a:spcPts val="0"/>
              </a:spcAft>
              <a:buSzPts val="2200"/>
              <a:buChar char="•"/>
            </a:pPr>
            <a:r>
              <a:rPr b="1" lang="en-US"/>
              <a:t>progettare una lezione in linea con il quadro di riferimento di TINKER, </a:t>
            </a:r>
            <a:r>
              <a:rPr lang="en-US"/>
              <a:t>creare un piano per una lezione di 45 minuti inserendo degli elementi collaborativi, creativi e inclusivi e almeno due risultati di apprendimento e una valutazione formativa;</a:t>
            </a:r>
            <a:br>
              <a:rPr lang="en-US"/>
            </a:br>
            <a:endParaRPr/>
          </a:p>
          <a:p>
            <a:pPr indent="-368300" lvl="0" marL="914400" rtl="0" algn="l">
              <a:lnSpc>
                <a:spcPct val="90000"/>
              </a:lnSpc>
              <a:spcBef>
                <a:spcPts val="0"/>
              </a:spcBef>
              <a:spcAft>
                <a:spcPts val="0"/>
              </a:spcAft>
              <a:buSzPts val="2200"/>
              <a:buChar char="•"/>
            </a:pPr>
            <a:r>
              <a:rPr b="1" lang="en-US"/>
              <a:t>allineare i risultati di apprendimento, le attività svolte e le valutazioni ai principi di TINKER,</a:t>
            </a:r>
            <a:r>
              <a:rPr lang="en-US"/>
              <a:t> garantisci che ogni componente segua il quadro di TINKER per l’apprendimento autentico e inclusivo;</a:t>
            </a:r>
            <a:br>
              <a:rPr lang="en-US"/>
            </a:br>
            <a:endParaRPr/>
          </a:p>
          <a:p>
            <a:pPr indent="-368300" lvl="0" marL="914400" rtl="0" algn="l">
              <a:lnSpc>
                <a:spcPct val="90000"/>
              </a:lnSpc>
              <a:spcBef>
                <a:spcPts val="0"/>
              </a:spcBef>
              <a:spcAft>
                <a:spcPts val="0"/>
              </a:spcAft>
              <a:buSzPts val="2200"/>
              <a:buChar char="•"/>
            </a:pPr>
            <a:r>
              <a:rPr b="1" lang="en-US"/>
              <a:t>adottare delle strategie collaborative e inclusive in termini di genere, </a:t>
            </a:r>
            <a:r>
              <a:rPr lang="en-US"/>
              <a:t>svolgere delle attività didattiche che promuovono l’inclusione e l’impegno.</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g304bff6d5c4_0_6"/>
          <p:cNvSpPr txBox="1"/>
          <p:nvPr>
            <p:ph idx="1" type="body"/>
          </p:nvPr>
        </p:nvSpPr>
        <p:spPr>
          <a:xfrm>
            <a:off x="97971" y="881743"/>
            <a:ext cx="7986486" cy="5870100"/>
          </a:xfrm>
          <a:prstGeom prst="rect">
            <a:avLst/>
          </a:prstGeom>
          <a:noFill/>
          <a:ln>
            <a:noFill/>
          </a:ln>
        </p:spPr>
        <p:txBody>
          <a:bodyPr anchorCtr="0" anchor="t" bIns="45700" lIns="91425" spcFirstLastPara="1" rIns="91425" wrap="square" tIns="45700">
            <a:noAutofit/>
          </a:bodyPr>
          <a:lstStyle/>
          <a:p>
            <a:pPr indent="-342900" lvl="0" marL="571500" rtl="0" algn="l">
              <a:lnSpc>
                <a:spcPct val="90000"/>
              </a:lnSpc>
              <a:spcBef>
                <a:spcPts val="1000"/>
              </a:spcBef>
              <a:spcAft>
                <a:spcPts val="0"/>
              </a:spcAft>
              <a:buSzPts val="2200"/>
              <a:buChar char="•"/>
            </a:pPr>
            <a:r>
              <a:rPr lang="en-US" sz="2000"/>
              <a:t>Diapositiva 1 – Titolo del WP</a:t>
            </a:r>
            <a:endParaRPr/>
          </a:p>
          <a:p>
            <a:pPr indent="-342900" lvl="0" marL="571500" rtl="0" algn="l">
              <a:lnSpc>
                <a:spcPct val="90000"/>
              </a:lnSpc>
              <a:spcBef>
                <a:spcPts val="1000"/>
              </a:spcBef>
              <a:spcAft>
                <a:spcPts val="0"/>
              </a:spcAft>
              <a:buSzPts val="2200"/>
              <a:buChar char="•"/>
            </a:pPr>
            <a:r>
              <a:rPr lang="en-US" sz="2000"/>
              <a:t>Diapositiva 2 – Titolo dell’unità</a:t>
            </a:r>
            <a:endParaRPr/>
          </a:p>
          <a:p>
            <a:pPr indent="-342900" lvl="0" marL="571500" rtl="0" algn="l">
              <a:lnSpc>
                <a:spcPct val="90000"/>
              </a:lnSpc>
              <a:spcBef>
                <a:spcPts val="1000"/>
              </a:spcBef>
              <a:spcAft>
                <a:spcPts val="0"/>
              </a:spcAft>
              <a:buSzPts val="2200"/>
              <a:buChar char="•"/>
            </a:pPr>
            <a:r>
              <a:rPr lang="en-US" sz="2000"/>
              <a:t>Diapositiva 3 – Risultati di apprendimento</a:t>
            </a:r>
            <a:endParaRPr/>
          </a:p>
          <a:p>
            <a:pPr indent="-342900" lvl="0" marL="571500" rtl="0" algn="l">
              <a:lnSpc>
                <a:spcPct val="90000"/>
              </a:lnSpc>
              <a:spcBef>
                <a:spcPts val="1000"/>
              </a:spcBef>
              <a:spcAft>
                <a:spcPts val="0"/>
              </a:spcAft>
              <a:buSzPts val="2200"/>
              <a:buChar char="•"/>
            </a:pPr>
            <a:r>
              <a:rPr lang="en-US" sz="2000"/>
              <a:t>Diapositiva 4 - Contenuti</a:t>
            </a:r>
            <a:endParaRPr/>
          </a:p>
          <a:p>
            <a:pPr indent="-342900" lvl="0" marL="571500" rtl="0" algn="l">
              <a:lnSpc>
                <a:spcPct val="90000"/>
              </a:lnSpc>
              <a:spcBef>
                <a:spcPts val="1000"/>
              </a:spcBef>
              <a:spcAft>
                <a:spcPts val="0"/>
              </a:spcAft>
              <a:buSzPts val="2200"/>
              <a:buChar char="•"/>
            </a:pPr>
            <a:r>
              <a:rPr lang="en-US" sz="2000"/>
              <a:t>Diapositive 5-9 - Introduzione – Che cos'è il quadro di riferimento di TINKER?</a:t>
            </a:r>
            <a:endParaRPr sz="2000"/>
          </a:p>
          <a:p>
            <a:pPr indent="-342900" lvl="0" marL="571500" rtl="0" algn="l">
              <a:lnSpc>
                <a:spcPct val="90000"/>
              </a:lnSpc>
              <a:spcBef>
                <a:spcPts val="1000"/>
              </a:spcBef>
              <a:spcAft>
                <a:spcPts val="0"/>
              </a:spcAft>
              <a:buSzPts val="2200"/>
              <a:buChar char="•"/>
            </a:pPr>
            <a:r>
              <a:rPr lang="en-US" sz="2000"/>
              <a:t>Diapositive 10-11 - Una lezione in linea con i principi del progetto TINKER</a:t>
            </a:r>
            <a:endParaRPr sz="2000"/>
          </a:p>
          <a:p>
            <a:pPr indent="-342900" lvl="0" marL="571500" rtl="0" algn="l">
              <a:lnSpc>
                <a:spcPct val="90000"/>
              </a:lnSpc>
              <a:spcBef>
                <a:spcPts val="1000"/>
              </a:spcBef>
              <a:spcAft>
                <a:spcPts val="0"/>
              </a:spcAft>
              <a:buSzPts val="2200"/>
              <a:buChar char="•"/>
            </a:pPr>
            <a:r>
              <a:rPr lang="en-US" sz="2000"/>
              <a:t>Diapositive 12-13 - Attività #1 - Analizzare delle lezioni ben congegnate</a:t>
            </a:r>
            <a:endParaRPr sz="2000"/>
          </a:p>
          <a:p>
            <a:pPr indent="-342900" lvl="0" marL="571500" rtl="0" algn="l">
              <a:lnSpc>
                <a:spcPct val="90000"/>
              </a:lnSpc>
              <a:spcBef>
                <a:spcPts val="1000"/>
              </a:spcBef>
              <a:spcAft>
                <a:spcPts val="0"/>
              </a:spcAft>
              <a:buSzPts val="2200"/>
              <a:buChar char="•"/>
            </a:pPr>
            <a:r>
              <a:rPr lang="en-US" sz="2000"/>
              <a:t>Diapositive 14-15 - Attività #2 - Adattare una lezione ai principi di TINKER</a:t>
            </a:r>
            <a:endParaRPr sz="2000"/>
          </a:p>
          <a:p>
            <a:pPr indent="-342900" lvl="0" marL="571500" rtl="0" algn="l">
              <a:lnSpc>
                <a:spcPct val="90000"/>
              </a:lnSpc>
              <a:spcBef>
                <a:spcPts val="1000"/>
              </a:spcBef>
              <a:spcAft>
                <a:spcPts val="0"/>
              </a:spcAft>
              <a:buSzPts val="2200"/>
              <a:buChar char="•"/>
            </a:pPr>
            <a:r>
              <a:rPr lang="en-US" sz="2000"/>
              <a:t>Diapositiva 16 - Attività #3 - Progettare una lezione in linea con i principi di TINKER</a:t>
            </a:r>
            <a:endParaRPr sz="2000"/>
          </a:p>
          <a:p>
            <a:pPr indent="-342900" lvl="0" marL="571500" rtl="0" algn="l">
              <a:lnSpc>
                <a:spcPct val="90000"/>
              </a:lnSpc>
              <a:spcBef>
                <a:spcPts val="1000"/>
              </a:spcBef>
              <a:spcAft>
                <a:spcPts val="0"/>
              </a:spcAft>
              <a:buSzPts val="2200"/>
              <a:buChar char="•"/>
            </a:pPr>
            <a:r>
              <a:rPr lang="en-US" sz="2000"/>
              <a:t>Diapositiva 17 - Riflessioni e conclusioni</a:t>
            </a:r>
            <a:endParaRPr sz="2000"/>
          </a:p>
          <a:p>
            <a:pPr indent="-342900" lvl="0" marL="571500" rtl="0" algn="l">
              <a:lnSpc>
                <a:spcPct val="90000"/>
              </a:lnSpc>
              <a:spcBef>
                <a:spcPts val="1000"/>
              </a:spcBef>
              <a:spcAft>
                <a:spcPts val="0"/>
              </a:spcAft>
              <a:buSzPts val="2200"/>
              <a:buChar char="•"/>
            </a:pPr>
            <a:r>
              <a:rPr lang="en-US" sz="2000"/>
              <a:t>Diapositiva 18 - Risorse aggiuntive</a:t>
            </a:r>
            <a:endParaRPr sz="2000"/>
          </a:p>
        </p:txBody>
      </p:sp>
      <p:sp>
        <p:nvSpPr>
          <p:cNvPr id="81" name="Google Shape;81;g304bff6d5c4_0_6"/>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extLst>
                  <a:ext uri="http://customooxmlschemas.google.com/">
                    <go:slidesCustomData xmlns:go="http://customooxmlschemas.google.com/" textRoundtripDataId="0"/>
                  </a:ext>
                </a:extLst>
              </a:rPr>
              <a:t>Contenuti</a:t>
            </a:r>
            <a:endParaRPr/>
          </a:p>
        </p:txBody>
      </p:sp>
      <p:pic>
        <p:nvPicPr>
          <p:cNvPr id="82" name="Google Shape;82;g304bff6d5c4_0_6" title="2879838.jpg"/>
          <p:cNvPicPr preferRelativeResize="0"/>
          <p:nvPr/>
        </p:nvPicPr>
        <p:blipFill rotWithShape="1">
          <a:blip r:embed="rId3">
            <a:alphaModFix/>
          </a:blip>
          <a:srcRect b="0" l="0" r="0" t="0"/>
          <a:stretch/>
        </p:blipFill>
        <p:spPr>
          <a:xfrm>
            <a:off x="7779125" y="1700075"/>
            <a:ext cx="4233450" cy="423345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 name="Shape 87"/>
        <p:cNvGrpSpPr/>
        <p:nvPr/>
      </p:nvGrpSpPr>
      <p:grpSpPr>
        <a:xfrm>
          <a:off x="0" y="0"/>
          <a:ext cx="0" cy="0"/>
          <a:chOff x="0" y="0"/>
          <a:chExt cx="0" cy="0"/>
        </a:xfrm>
      </p:grpSpPr>
      <p:sp>
        <p:nvSpPr>
          <p:cNvPr id="88" name="Google Shape;88;p9"/>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Che cos'è il quadro di riferimento di TINKER?</a:t>
            </a:r>
            <a:endParaRPr/>
          </a:p>
        </p:txBody>
      </p:sp>
      <p:sp>
        <p:nvSpPr>
          <p:cNvPr id="89" name="Google Shape;89;p9"/>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SzPts val="2200"/>
              <a:buNone/>
            </a:pPr>
            <a:r>
              <a:t/>
            </a:r>
            <a:endParaRPr/>
          </a:p>
          <a:p>
            <a:pPr indent="-342900" lvl="0" marL="571500" marR="0" rtl="0" algn="l">
              <a:lnSpc>
                <a:spcPct val="90000"/>
              </a:lnSpc>
              <a:spcBef>
                <a:spcPts val="1000"/>
              </a:spcBef>
              <a:spcAft>
                <a:spcPts val="0"/>
              </a:spcAft>
              <a:buSzPts val="2200"/>
              <a:buChar char="•"/>
            </a:pPr>
            <a:r>
              <a:rPr lang="en-US"/>
              <a:t>Il </a:t>
            </a:r>
            <a:r>
              <a:rPr b="1" lang="en-US"/>
              <a:t>quadro di riferimento di TINKER</a:t>
            </a:r>
            <a:r>
              <a:rPr lang="en-US"/>
              <a:t> è stato pensato per </a:t>
            </a:r>
            <a:r>
              <a:rPr b="1" lang="en-US"/>
              <a:t>favorire l’apprendimento autentico e una didattica dell’informatica inclusiva in termini di genere </a:t>
            </a:r>
            <a:r>
              <a:rPr lang="en-US"/>
              <a:t>nelle scuole primarie e secondarie di primo grado. Mira a dare al </a:t>
            </a:r>
            <a:r>
              <a:rPr b="1" lang="en-US"/>
              <a:t>personale docente delle indicazioni specifiche. </a:t>
            </a:r>
            <a:endParaRPr/>
          </a:p>
          <a:p>
            <a:pPr indent="-342900" lvl="0" marL="571500" rtl="0" algn="l">
              <a:lnSpc>
                <a:spcPct val="90000"/>
              </a:lnSpc>
              <a:spcBef>
                <a:spcPts val="1000"/>
              </a:spcBef>
              <a:spcAft>
                <a:spcPts val="0"/>
              </a:spcAft>
              <a:buSzPts val="2200"/>
              <a:buChar char="•"/>
            </a:pPr>
            <a:r>
              <a:rPr lang="en-US"/>
              <a:t>Il quadro di riferimento di TINKER </a:t>
            </a:r>
            <a:r>
              <a:rPr b="1" lang="en-US"/>
              <a:t>punta a</a:t>
            </a:r>
            <a:r>
              <a:rPr lang="en-US"/>
              <a:t>:</a:t>
            </a:r>
            <a:endParaRPr/>
          </a:p>
          <a:p>
            <a:pPr indent="0" lvl="0" marL="0" marR="0" rtl="0" algn="l">
              <a:lnSpc>
                <a:spcPct val="90000"/>
              </a:lnSpc>
              <a:spcBef>
                <a:spcPts val="1000"/>
              </a:spcBef>
              <a:spcAft>
                <a:spcPts val="0"/>
              </a:spcAft>
              <a:buSzPts val="2200"/>
              <a:buNone/>
            </a:pPr>
            <a:r>
              <a:t/>
            </a:r>
            <a:endParaRPr/>
          </a:p>
          <a:p>
            <a:pPr indent="-368300" lvl="1" marL="914400" marR="0" rtl="0" algn="l">
              <a:lnSpc>
                <a:spcPct val="90000"/>
              </a:lnSpc>
              <a:spcBef>
                <a:spcPts val="1000"/>
              </a:spcBef>
              <a:spcAft>
                <a:spcPts val="0"/>
              </a:spcAft>
              <a:buSzPts val="1800"/>
              <a:buAutoNum type="alphaLcPeriod"/>
            </a:pPr>
            <a:r>
              <a:rPr b="1" lang="en-US"/>
              <a:t>promuovere l’apprendimento autentico, </a:t>
            </a:r>
            <a:r>
              <a:rPr lang="en-US"/>
              <a:t>incoraggiare le e gli studenti a </a:t>
            </a:r>
            <a:r>
              <a:rPr lang="en-US" u="sng"/>
              <a:t>risolvere problemi reali</a:t>
            </a:r>
            <a:r>
              <a:rPr b="1" lang="en-US"/>
              <a:t>, </a:t>
            </a:r>
            <a:r>
              <a:rPr lang="en-US"/>
              <a:t>puntare sull'interdisciplinarietà e </a:t>
            </a:r>
            <a:r>
              <a:rPr lang="en-US" u="sng"/>
              <a:t>attività pratiche;</a:t>
            </a:r>
            <a:endParaRPr/>
          </a:p>
          <a:p>
            <a:pPr indent="-368300" lvl="1" marL="914400" marR="0" rtl="0" algn="l">
              <a:lnSpc>
                <a:spcPct val="90000"/>
              </a:lnSpc>
              <a:spcBef>
                <a:spcPts val="1000"/>
              </a:spcBef>
              <a:spcAft>
                <a:spcPts val="0"/>
              </a:spcAft>
              <a:buSzPts val="1800"/>
              <a:buAutoNum type="alphaLcPeriod"/>
            </a:pPr>
            <a:r>
              <a:rPr b="1" lang="en-US"/>
              <a:t>favorire l’inclusione di genere, </a:t>
            </a:r>
            <a:r>
              <a:rPr lang="en-US"/>
              <a:t>affrontare le </a:t>
            </a:r>
            <a:r>
              <a:rPr lang="en-US" u="sng"/>
              <a:t>disparità di genere</a:t>
            </a:r>
            <a:r>
              <a:rPr lang="en-US"/>
              <a:t> nel campo della didattica dell’informatica e creare un </a:t>
            </a:r>
            <a:r>
              <a:rPr lang="en-US" u="sng"/>
              <a:t>ambiente di apprendimento inclusivo;</a:t>
            </a:r>
            <a:endParaRPr/>
          </a:p>
          <a:p>
            <a:pPr indent="-368300" lvl="1" marL="914400" marR="0" rtl="0" algn="l">
              <a:lnSpc>
                <a:spcPct val="90000"/>
              </a:lnSpc>
              <a:spcBef>
                <a:spcPts val="1000"/>
              </a:spcBef>
              <a:spcAft>
                <a:spcPts val="0"/>
              </a:spcAft>
              <a:buSzPts val="1800"/>
              <a:buAutoNum type="alphaLcPeriod"/>
            </a:pPr>
            <a:r>
              <a:rPr b="1" lang="en-US"/>
              <a:t>sviluppare le competenze informatiche, </a:t>
            </a:r>
            <a:r>
              <a:rPr lang="en-US"/>
              <a:t>basare la didattica su </a:t>
            </a:r>
            <a:r>
              <a:rPr lang="en-US" u="sng"/>
              <a:t>concetti informatici fondamentali</a:t>
            </a:r>
            <a:r>
              <a:rPr lang="en-US"/>
              <a:t> quali algoritmi, dati e programmazione;</a:t>
            </a:r>
            <a:endParaRPr/>
          </a:p>
          <a:p>
            <a:pPr indent="-368300" lvl="1" marL="914400" marR="0" rtl="0" algn="l">
              <a:lnSpc>
                <a:spcPct val="90000"/>
              </a:lnSpc>
              <a:spcBef>
                <a:spcPts val="1000"/>
              </a:spcBef>
              <a:spcAft>
                <a:spcPts val="0"/>
              </a:spcAft>
              <a:buSzPts val="1800"/>
              <a:buAutoNum type="alphaLcPeriod"/>
            </a:pPr>
            <a:r>
              <a:rPr b="1" lang="en-US"/>
              <a:t>incoraggiare la crescita professionale del personale docente, </a:t>
            </a:r>
            <a:r>
              <a:rPr lang="en-US"/>
              <a:t>fornire alle e agli insegnanti la formazione, le risorse e gli strumenti di cui hanno bisogno per creare delle lezioni di informatica efficaci;</a:t>
            </a:r>
            <a:endParaRPr/>
          </a:p>
          <a:p>
            <a:pPr indent="-368300" lvl="1" marL="914400" marR="0" rtl="0" algn="l">
              <a:lnSpc>
                <a:spcPct val="90000"/>
              </a:lnSpc>
              <a:spcBef>
                <a:spcPts val="1000"/>
              </a:spcBef>
              <a:spcAft>
                <a:spcPts val="0"/>
              </a:spcAft>
              <a:buSzPts val="1800"/>
              <a:buAutoNum type="alphaLcPeriod"/>
            </a:pPr>
            <a:r>
              <a:rPr b="1" lang="en-US"/>
              <a:t>garantire il rispetto dei programmi, </a:t>
            </a:r>
            <a:r>
              <a:rPr lang="en-US"/>
              <a:t>aiutare le e gli insegnanti ad adattare la didattica dell’informatica ai programmi europei e nazionali. </a:t>
            </a:r>
            <a:endParaRPr/>
          </a:p>
          <a:p>
            <a:pPr indent="-203200" lvl="0" marL="571500" marR="0" rtl="0" algn="l">
              <a:lnSpc>
                <a:spcPct val="90000"/>
              </a:lnSpc>
              <a:spcBef>
                <a:spcPts val="1000"/>
              </a:spcBef>
              <a:spcAft>
                <a:spcPts val="0"/>
              </a:spcAft>
              <a:buClr>
                <a:schemeClr val="accent4"/>
              </a:buClr>
              <a:buSzPts val="2200"/>
              <a:buFont typeface="Arial"/>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 name="Shape 94"/>
        <p:cNvGrpSpPr/>
        <p:nvPr/>
      </p:nvGrpSpPr>
      <p:grpSpPr>
        <a:xfrm>
          <a:off x="0" y="0"/>
          <a:ext cx="0" cy="0"/>
          <a:chOff x="0" y="0"/>
          <a:chExt cx="0" cy="0"/>
        </a:xfrm>
      </p:grpSpPr>
      <p:sp>
        <p:nvSpPr>
          <p:cNvPr id="95" name="Google Shape;95;g33f97d2baad_0_44"/>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Che cos'è il quadro di riferimento di TINKER?</a:t>
            </a:r>
            <a:endParaRPr/>
          </a:p>
        </p:txBody>
      </p:sp>
      <p:pic>
        <p:nvPicPr>
          <p:cNvPr id="96" name="Google Shape;96;g33f97d2baad_0_44"/>
          <p:cNvPicPr preferRelativeResize="0"/>
          <p:nvPr/>
        </p:nvPicPr>
        <p:blipFill rotWithShape="1">
          <a:blip r:embed="rId3">
            <a:alphaModFix/>
          </a:blip>
          <a:srcRect b="0" l="0" r="0" t="0"/>
          <a:stretch/>
        </p:blipFill>
        <p:spPr>
          <a:xfrm>
            <a:off x="5143338" y="797450"/>
            <a:ext cx="7048673" cy="6060541"/>
          </a:xfrm>
          <a:prstGeom prst="rect">
            <a:avLst/>
          </a:prstGeom>
          <a:noFill/>
          <a:ln>
            <a:noFill/>
          </a:ln>
        </p:spPr>
      </p:pic>
      <p:sp>
        <p:nvSpPr>
          <p:cNvPr id="97" name="Google Shape;97;g33f97d2baad_0_44"/>
          <p:cNvSpPr txBox="1"/>
          <p:nvPr>
            <p:ph idx="1" type="body"/>
          </p:nvPr>
        </p:nvSpPr>
        <p:spPr>
          <a:xfrm>
            <a:off x="97971" y="881743"/>
            <a:ext cx="11944500" cy="58701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1000"/>
              </a:spcBef>
              <a:spcAft>
                <a:spcPts val="0"/>
              </a:spcAft>
              <a:buSzPts val="2200"/>
              <a:buNone/>
            </a:pPr>
            <a:r>
              <a:t/>
            </a:r>
            <a:endParaRPr/>
          </a:p>
          <a:p>
            <a:pPr indent="0" lvl="0" marL="0" marR="0" rtl="0" algn="l">
              <a:lnSpc>
                <a:spcPct val="90000"/>
              </a:lnSpc>
              <a:spcBef>
                <a:spcPts val="1000"/>
              </a:spcBef>
              <a:spcAft>
                <a:spcPts val="0"/>
              </a:spcAft>
              <a:buSzPts val="2200"/>
              <a:buNone/>
            </a:pPr>
            <a:r>
              <a:rPr lang="en-US"/>
              <a:t>Il </a:t>
            </a:r>
            <a:r>
              <a:rPr b="1" lang="en-US"/>
              <a:t>quadro di riferimento di TINKER </a:t>
            </a:r>
            <a:endParaRPr/>
          </a:p>
          <a:p>
            <a:pPr indent="0" lvl="0" marL="0" marR="0" rtl="0" algn="l">
              <a:lnSpc>
                <a:spcPct val="90000"/>
              </a:lnSpc>
              <a:spcBef>
                <a:spcPts val="1000"/>
              </a:spcBef>
              <a:spcAft>
                <a:spcPts val="0"/>
              </a:spcAft>
              <a:buSzPts val="2200"/>
              <a:buNone/>
            </a:pPr>
            <a:r>
              <a:rPr lang="en-US"/>
              <a:t>si fonda su </a:t>
            </a:r>
            <a:r>
              <a:rPr b="1" lang="en-US"/>
              <a:t>quattro pilastri. </a:t>
            </a:r>
            <a:endParaRPr/>
          </a:p>
          <a:p>
            <a:pPr indent="-203200" lvl="0" marL="571500" marR="0" rtl="0" algn="l">
              <a:lnSpc>
                <a:spcPct val="90000"/>
              </a:lnSpc>
              <a:spcBef>
                <a:spcPts val="1000"/>
              </a:spcBef>
              <a:spcAft>
                <a:spcPts val="0"/>
              </a:spcAft>
              <a:buClr>
                <a:schemeClr val="accent4"/>
              </a:buClr>
              <a:buSzPts val="2200"/>
              <a:buFont typeface="Arial"/>
              <a:buNone/>
            </a:pPr>
            <a:r>
              <a:t/>
            </a:r>
            <a:endParaRPr/>
          </a:p>
          <a:p>
            <a:pPr indent="-203200" lvl="0" marL="571500" marR="0" rtl="0" algn="l">
              <a:lnSpc>
                <a:spcPct val="90000"/>
              </a:lnSpc>
              <a:spcBef>
                <a:spcPts val="1000"/>
              </a:spcBef>
              <a:spcAft>
                <a:spcPts val="0"/>
              </a:spcAft>
              <a:buClr>
                <a:schemeClr val="accent4"/>
              </a:buClr>
              <a:buSzPts val="2200"/>
              <a:buFont typeface="Arial"/>
              <a:buNone/>
            </a:pPr>
            <a:r>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sp>
        <p:nvSpPr>
          <p:cNvPr id="103" name="Google Shape;103;g33f97d2baad_0_6"/>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Che cos'è il quadro di riferimento di TINKER?</a:t>
            </a:r>
            <a:endParaRPr/>
          </a:p>
        </p:txBody>
      </p:sp>
      <p:sp>
        <p:nvSpPr>
          <p:cNvPr id="104" name="Google Shape;104;g33f97d2baad_0_6"/>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SzPts val="2200"/>
              <a:buNone/>
            </a:pPr>
            <a:r>
              <a:t/>
            </a:r>
            <a:endParaRPr/>
          </a:p>
          <a:p>
            <a:pPr indent="0" lvl="0" marL="0" marR="0" rtl="0" algn="l">
              <a:lnSpc>
                <a:spcPct val="90000"/>
              </a:lnSpc>
              <a:spcBef>
                <a:spcPts val="1000"/>
              </a:spcBef>
              <a:spcAft>
                <a:spcPts val="0"/>
              </a:spcAft>
              <a:buSzPts val="2200"/>
              <a:buNone/>
            </a:pPr>
            <a:r>
              <a:rPr b="1" lang="en-US"/>
              <a:t>Four key pillars:</a:t>
            </a:r>
            <a:endParaRPr/>
          </a:p>
          <a:p>
            <a:pPr indent="-368300" lvl="0" marL="914400" marR="0" rtl="0" algn="l">
              <a:lnSpc>
                <a:spcPct val="90000"/>
              </a:lnSpc>
              <a:spcBef>
                <a:spcPts val="1000"/>
              </a:spcBef>
              <a:spcAft>
                <a:spcPts val="0"/>
              </a:spcAft>
              <a:buSzPts val="2200"/>
              <a:buAutoNum type="arabicPeriod"/>
            </a:pPr>
            <a:r>
              <a:rPr b="1" lang="en-US"/>
              <a:t>Informatics Areas &amp; Competencies</a:t>
            </a:r>
            <a:r>
              <a:rPr lang="en-US"/>
              <a:t> – Focuses on core informatics topics and essential digital skills.</a:t>
            </a:r>
            <a:endParaRPr/>
          </a:p>
          <a:p>
            <a:pPr indent="0" lvl="0" marL="0" marR="0" rtl="0" algn="l">
              <a:lnSpc>
                <a:spcPct val="90000"/>
              </a:lnSpc>
              <a:spcBef>
                <a:spcPts val="1000"/>
              </a:spcBef>
              <a:spcAft>
                <a:spcPts val="0"/>
              </a:spcAft>
              <a:buSzPts val="2200"/>
              <a:buNone/>
            </a:pPr>
            <a:r>
              <a:t/>
            </a:r>
            <a:endParaRPr/>
          </a:p>
          <a:p>
            <a:pPr indent="-368300" lvl="0" marL="914400" marR="0" rtl="0" algn="l">
              <a:lnSpc>
                <a:spcPct val="90000"/>
              </a:lnSpc>
              <a:spcBef>
                <a:spcPts val="1000"/>
              </a:spcBef>
              <a:spcAft>
                <a:spcPts val="0"/>
              </a:spcAft>
              <a:buSzPts val="2200"/>
              <a:buAutoNum type="arabicPeriod"/>
            </a:pPr>
            <a:r>
              <a:rPr b="1" lang="en-US"/>
              <a:t>Authentic Learning</a:t>
            </a:r>
            <a:r>
              <a:rPr lang="en-US"/>
              <a:t> – Encourages students to apply knowledge in meaningful, real-world contexts.</a:t>
            </a:r>
            <a:endParaRPr/>
          </a:p>
          <a:p>
            <a:pPr indent="0" lvl="0" marL="0" marR="0" rtl="0" algn="l">
              <a:lnSpc>
                <a:spcPct val="90000"/>
              </a:lnSpc>
              <a:spcBef>
                <a:spcPts val="1000"/>
              </a:spcBef>
              <a:spcAft>
                <a:spcPts val="0"/>
              </a:spcAft>
              <a:buSzPts val="2200"/>
              <a:buNone/>
            </a:pPr>
            <a:r>
              <a:t/>
            </a:r>
            <a:endParaRPr/>
          </a:p>
          <a:p>
            <a:pPr indent="-368300" lvl="0" marL="914400" marR="0" rtl="0" algn="l">
              <a:lnSpc>
                <a:spcPct val="90000"/>
              </a:lnSpc>
              <a:spcBef>
                <a:spcPts val="1000"/>
              </a:spcBef>
              <a:spcAft>
                <a:spcPts val="0"/>
              </a:spcAft>
              <a:buSzPts val="2200"/>
              <a:buAutoNum type="arabicPeriod"/>
            </a:pPr>
            <a:r>
              <a:rPr b="1" lang="en-US"/>
              <a:t>Gender Inclusion</a:t>
            </a:r>
            <a:r>
              <a:rPr lang="en-US"/>
              <a:t> – Promotes strategies for inclusive teaching and reducing gender biases in STEM.</a:t>
            </a:r>
            <a:endParaRPr/>
          </a:p>
          <a:p>
            <a:pPr indent="0" lvl="0" marL="0" marR="0" rtl="0" algn="l">
              <a:lnSpc>
                <a:spcPct val="90000"/>
              </a:lnSpc>
              <a:spcBef>
                <a:spcPts val="1000"/>
              </a:spcBef>
              <a:spcAft>
                <a:spcPts val="0"/>
              </a:spcAft>
              <a:buSzPts val="2200"/>
              <a:buNone/>
            </a:pPr>
            <a:r>
              <a:t/>
            </a:r>
            <a:endParaRPr/>
          </a:p>
          <a:p>
            <a:pPr indent="-368300" lvl="0" marL="914400" marR="0" rtl="0" algn="l">
              <a:lnSpc>
                <a:spcPct val="90000"/>
              </a:lnSpc>
              <a:spcBef>
                <a:spcPts val="1000"/>
              </a:spcBef>
              <a:spcAft>
                <a:spcPts val="0"/>
              </a:spcAft>
              <a:buSzPts val="2200"/>
              <a:buAutoNum type="arabicPeriod"/>
            </a:pPr>
            <a:r>
              <a:rPr b="1" lang="en-US"/>
              <a:t>Teacher Professional Learning</a:t>
            </a:r>
            <a:r>
              <a:rPr lang="en-US"/>
              <a:t> – Provides training and reFontes to help educators apply TINKER principles effectively.</a:t>
            </a:r>
            <a:endParaRPr/>
          </a:p>
          <a:p>
            <a:pPr indent="-203200" lvl="0" marL="571500" marR="0" rtl="0" algn="l">
              <a:lnSpc>
                <a:spcPct val="90000"/>
              </a:lnSpc>
              <a:spcBef>
                <a:spcPts val="1000"/>
              </a:spcBef>
              <a:spcAft>
                <a:spcPts val="0"/>
              </a:spcAft>
              <a:buClr>
                <a:schemeClr val="accent4"/>
              </a:buClr>
              <a:buSzPts val="2200"/>
              <a:buFont typeface="Arial"/>
              <a:buNone/>
            </a:pPr>
            <a:r>
              <a:t/>
            </a:r>
            <a:endParaRPr/>
          </a:p>
          <a:p>
            <a:pPr indent="-203200" lvl="0" marL="571500" marR="0" rtl="0" algn="l">
              <a:lnSpc>
                <a:spcPct val="90000"/>
              </a:lnSpc>
              <a:spcBef>
                <a:spcPts val="1000"/>
              </a:spcBef>
              <a:spcAft>
                <a:spcPts val="0"/>
              </a:spcAft>
              <a:buClr>
                <a:schemeClr val="accent4"/>
              </a:buClr>
              <a:buSzPts val="2200"/>
              <a:buFont typeface="Arial"/>
              <a:buNone/>
            </a:pPr>
            <a:r>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 name="Shape 109"/>
        <p:cNvGrpSpPr/>
        <p:nvPr/>
      </p:nvGrpSpPr>
      <p:grpSpPr>
        <a:xfrm>
          <a:off x="0" y="0"/>
          <a:ext cx="0" cy="0"/>
          <a:chOff x="0" y="0"/>
          <a:chExt cx="0" cy="0"/>
        </a:xfrm>
      </p:grpSpPr>
      <p:sp>
        <p:nvSpPr>
          <p:cNvPr id="110" name="Google Shape;110;g33f97d2baad_0_12"/>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extLst>
                  <a:ext uri="http://customooxmlschemas.google.com/">
                    <go:slidesCustomData xmlns:go="http://customooxmlschemas.google.com/" textRoundtripDataId="1"/>
                  </a:ext>
                </a:extLst>
              </a:rPr>
              <a:t>Che cos'è il quadro di riferimento di TINKER?</a:t>
            </a:r>
            <a:endParaRPr/>
          </a:p>
        </p:txBody>
      </p:sp>
      <p:pic>
        <p:nvPicPr>
          <p:cNvPr id="111" name="Google Shape;111;g33f97d2baad_0_12"/>
          <p:cNvPicPr preferRelativeResize="0"/>
          <p:nvPr/>
        </p:nvPicPr>
        <p:blipFill rotWithShape="1">
          <a:blip r:embed="rId3">
            <a:alphaModFix/>
          </a:blip>
          <a:srcRect b="0" l="0" r="0" t="0"/>
          <a:stretch/>
        </p:blipFill>
        <p:spPr>
          <a:xfrm>
            <a:off x="1480687" y="786525"/>
            <a:ext cx="9179087" cy="6060549"/>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 name="Shape 116"/>
        <p:cNvGrpSpPr/>
        <p:nvPr/>
      </p:nvGrpSpPr>
      <p:grpSpPr>
        <a:xfrm>
          <a:off x="0" y="0"/>
          <a:ext cx="0" cy="0"/>
          <a:chOff x="0" y="0"/>
          <a:chExt cx="0" cy="0"/>
        </a:xfrm>
      </p:grpSpPr>
      <p:sp>
        <p:nvSpPr>
          <p:cNvPr id="117" name="Google Shape;117;g33fb7fd6122_0_0"/>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Che cos'è il quadro di riferimento di TINKER?</a:t>
            </a:r>
            <a:endParaRPr/>
          </a:p>
        </p:txBody>
      </p:sp>
      <p:sp>
        <p:nvSpPr>
          <p:cNvPr id="118" name="Google Shape;118;g33fb7fd6122_0_0"/>
          <p:cNvSpPr txBox="1"/>
          <p:nvPr>
            <p:ph idx="1" type="body"/>
          </p:nvPr>
        </p:nvSpPr>
        <p:spPr>
          <a:xfrm>
            <a:off x="989250" y="781198"/>
            <a:ext cx="9510600" cy="1581900"/>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1000"/>
              </a:spcBef>
              <a:spcAft>
                <a:spcPts val="0"/>
              </a:spcAft>
              <a:buClr>
                <a:schemeClr val="accent4"/>
              </a:buClr>
              <a:buSzPts val="2200"/>
              <a:buFont typeface="Arial"/>
              <a:buNone/>
            </a:pPr>
            <a:r>
              <a:t/>
            </a:r>
            <a:endParaRPr b="1" sz="3100"/>
          </a:p>
          <a:p>
            <a:pPr indent="0" lvl="0" marL="0" marR="0" rtl="0" algn="ctr">
              <a:lnSpc>
                <a:spcPct val="90000"/>
              </a:lnSpc>
              <a:spcBef>
                <a:spcPts val="1000"/>
              </a:spcBef>
              <a:spcAft>
                <a:spcPts val="0"/>
              </a:spcAft>
              <a:buClr>
                <a:schemeClr val="accent4"/>
              </a:buClr>
              <a:buSzPts val="2200"/>
              <a:buFont typeface="Arial"/>
              <a:buNone/>
            </a:pPr>
            <a:r>
              <a:t/>
            </a:r>
            <a:endParaRPr b="1" sz="3100"/>
          </a:p>
          <a:p>
            <a:pPr indent="0" lvl="0" marL="0" marR="0" rtl="0" algn="ctr">
              <a:lnSpc>
                <a:spcPct val="90000"/>
              </a:lnSpc>
              <a:spcBef>
                <a:spcPts val="1000"/>
              </a:spcBef>
              <a:spcAft>
                <a:spcPts val="0"/>
              </a:spcAft>
              <a:buClr>
                <a:schemeClr val="accent4"/>
              </a:buClr>
              <a:buSzPts val="2200"/>
              <a:buFont typeface="Arial"/>
              <a:buNone/>
            </a:pPr>
            <a:r>
              <a:rPr b="1" lang="en-US" sz="3100"/>
              <a:t>Quali sono le sfide nella progettazione di attività didattiche inclusive?</a:t>
            </a:r>
            <a:endParaRPr b="1" sz="3100"/>
          </a:p>
          <a:p>
            <a:pPr indent="0" lvl="0" marL="0" marR="0" rtl="0" algn="ctr">
              <a:lnSpc>
                <a:spcPct val="90000"/>
              </a:lnSpc>
              <a:spcBef>
                <a:spcPts val="1000"/>
              </a:spcBef>
              <a:spcAft>
                <a:spcPts val="0"/>
              </a:spcAft>
              <a:buClr>
                <a:schemeClr val="accent4"/>
              </a:buClr>
              <a:buSzPts val="2200"/>
              <a:buFont typeface="Arial"/>
              <a:buNone/>
            </a:pPr>
            <a:r>
              <a:t/>
            </a:r>
            <a:endParaRPr b="1" sz="3100"/>
          </a:p>
        </p:txBody>
      </p:sp>
      <p:pic>
        <p:nvPicPr>
          <p:cNvPr id="119" name="Google Shape;119;g33fb7fd6122_0_0"/>
          <p:cNvPicPr preferRelativeResize="0"/>
          <p:nvPr/>
        </p:nvPicPr>
        <p:blipFill rotWithShape="1">
          <a:blip r:embed="rId3">
            <a:alphaModFix/>
          </a:blip>
          <a:srcRect b="0" l="-1319" r="1320" t="0"/>
          <a:stretch/>
        </p:blipFill>
        <p:spPr>
          <a:xfrm>
            <a:off x="2927775" y="2511573"/>
            <a:ext cx="5762566" cy="4190101"/>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2014-07-11T09:12:14Z</dcterms:created>
  <dc:creator>2Fast4u</dc:creator>
</cp:coreProperties>
</file>